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9"/>
  </p:notesMasterIdLst>
  <p:sldIdLst>
    <p:sldId id="312" r:id="rId3"/>
    <p:sldId id="295" r:id="rId4"/>
    <p:sldId id="258" r:id="rId5"/>
    <p:sldId id="296" r:id="rId6"/>
    <p:sldId id="299" r:id="rId7"/>
    <p:sldId id="300" r:id="rId8"/>
    <p:sldId id="302" r:id="rId9"/>
    <p:sldId id="292" r:id="rId10"/>
    <p:sldId id="256" r:id="rId11"/>
    <p:sldId id="288" r:id="rId12"/>
    <p:sldId id="291" r:id="rId13"/>
    <p:sldId id="306" r:id="rId14"/>
    <p:sldId id="307" r:id="rId15"/>
    <p:sldId id="308" r:id="rId16"/>
    <p:sldId id="309" r:id="rId17"/>
    <p:sldId id="310" r:id="rId18"/>
    <p:sldId id="311" r:id="rId19"/>
    <p:sldId id="259" r:id="rId20"/>
    <p:sldId id="281" r:id="rId21"/>
    <p:sldId id="260" r:id="rId22"/>
    <p:sldId id="261" r:id="rId23"/>
    <p:sldId id="262" r:id="rId24"/>
    <p:sldId id="266" r:id="rId25"/>
    <p:sldId id="264" r:id="rId26"/>
    <p:sldId id="263" r:id="rId27"/>
    <p:sldId id="265" r:id="rId28"/>
    <p:sldId id="274" r:id="rId29"/>
    <p:sldId id="268" r:id="rId30"/>
    <p:sldId id="290" r:id="rId31"/>
    <p:sldId id="270" r:id="rId32"/>
    <p:sldId id="267" r:id="rId33"/>
    <p:sldId id="271" r:id="rId34"/>
    <p:sldId id="272" r:id="rId35"/>
    <p:sldId id="269" r:id="rId36"/>
    <p:sldId id="273" r:id="rId37"/>
    <p:sldId id="278" r:id="rId38"/>
    <p:sldId id="280" r:id="rId39"/>
    <p:sldId id="277" r:id="rId40"/>
    <p:sldId id="282" r:id="rId41"/>
    <p:sldId id="276" r:id="rId42"/>
    <p:sldId id="279" r:id="rId43"/>
    <p:sldId id="283" r:id="rId44"/>
    <p:sldId id="275" r:id="rId45"/>
    <p:sldId id="289" r:id="rId46"/>
    <p:sldId id="285" r:id="rId47"/>
    <p:sldId id="317" r:id="rId48"/>
    <p:sldId id="284" r:id="rId49"/>
    <p:sldId id="318" r:id="rId50"/>
    <p:sldId id="293" r:id="rId51"/>
    <p:sldId id="287" r:id="rId52"/>
    <p:sldId id="314" r:id="rId53"/>
    <p:sldId id="315" r:id="rId54"/>
    <p:sldId id="313" r:id="rId55"/>
    <p:sldId id="316" r:id="rId56"/>
    <p:sldId id="319" r:id="rId57"/>
    <p:sldId id="294" r:id="rId5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951D"/>
    <a:srgbClr val="040404"/>
    <a:srgbClr val="01021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35" autoAdjust="0"/>
    <p:restoredTop sz="94660"/>
  </p:normalViewPr>
  <p:slideViewPr>
    <p:cSldViewPr>
      <p:cViewPr>
        <p:scale>
          <a:sx n="51" d="100"/>
          <a:sy n="51" d="100"/>
        </p:scale>
        <p:origin x="-1890" y="-12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028B5-1FCA-4866-9BB2-3D037956C96C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C28CD5-1874-4FC9-BE16-31B66EE31F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486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overOverlay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6" name="TextBox 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5400" dirty="0">
                  <a:ln w="3175">
                    <a:solidFill>
                      <a:srgbClr val="E7DEC9">
                        <a:alpha val="60000"/>
                      </a:srgbClr>
                    </a:solidFill>
                  </a:ln>
                  <a:solidFill>
                    <a:srgbClr val="E7DEC9">
                      <a:lumMod val="90000"/>
                    </a:srgb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E7DEC9"/>
              </a:solidFill>
            </a:endParaRP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E7DEC9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2B68CE9-10EE-4307-B90E-40E00A488769}" type="slidenum">
              <a:rPr lang="ru-RU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0289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4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6" name="Straight Connector 13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4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F998F-E126-4542-A891-BB2E582CF708}" type="slidenum">
              <a:rPr lang="ru-RU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9946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overOverla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173163" y="2887663"/>
            <a:ext cx="6778625" cy="923925"/>
            <a:chOff x="1172584" y="1381459"/>
            <a:chExt cx="6779110" cy="923330"/>
          </a:xfrm>
        </p:grpSpPr>
        <p:sp>
          <p:nvSpPr>
            <p:cNvPr id="6" name="TextBox 5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2033" y="1927207"/>
              <a:ext cx="3119661" cy="1586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DB9FB-AFBB-4888-938F-68B497B9B3E2}" type="slidenum">
              <a:rPr lang="ru-RU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609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6" name="TextBox 5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7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570D5-A900-4617-866A-2BEEE876D7DC}" type="slidenum">
              <a:rPr lang="ru-RU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1813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8" name="TextBox 7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9" name="Straight Connector 16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7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51B3B-3E77-4779-AFC7-EDD51F25C7EB}" type="slidenum">
              <a:rPr lang="ru-RU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0246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4" name="TextBox 3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5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5D0B2-C099-4526-99AC-BA08A4E1F426}" type="slidenum">
              <a:rPr lang="ru-RU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6346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6F5E5-42E7-4E0D-A088-453D38B73659}" type="slidenum">
              <a:rPr lang="ru-RU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1523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80458-4E67-4C49-B432-86DDDC0FE2BA}" type="slidenum">
              <a:rPr lang="ru-RU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52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43088-9DB7-464E-BF22-479DEC0FB1DF}" type="slidenum">
              <a:rPr lang="ru-RU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5598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4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6" name="Straight Connector 15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6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6F543-187D-4674-8D21-482B3F803DEC}" type="slidenum">
              <a:rPr lang="ru-RU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7892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 rot="5400000">
            <a:off x="3908425" y="2881313"/>
            <a:ext cx="5481637" cy="922338"/>
            <a:chOff x="1815339" y="1381459"/>
            <a:chExt cx="5480154" cy="923330"/>
          </a:xfrm>
        </p:grpSpPr>
        <p:sp>
          <p:nvSpPr>
            <p:cNvPr id="5" name="TextBox 4"/>
            <p:cNvSpPr txBox="1">
              <a:spLocks noChangeArrowheads="1"/>
            </p:cNvSpPr>
            <p:nvPr/>
          </p:nvSpPr>
          <p:spPr bwMode="auto">
            <a:xfrm>
              <a:off x="4146745" y="1381458"/>
              <a:ext cx="87765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6" name="Straight Connector 12"/>
            <p:cNvCxnSpPr/>
            <p:nvPr/>
          </p:nvCxnSpPr>
          <p:spPr>
            <a:xfrm flipH="1" flipV="1">
              <a:off x="1815339" y="1924967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 rot="10800000">
              <a:off x="4826011" y="1928146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2D980-2DC7-4BE3-950A-FA5498892ED1}" type="slidenum">
              <a:rPr lang="ru-RU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7228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574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rtl="0">
              <a:defRPr/>
            </a:lvl1pPr>
            <a:lvl2pPr marL="742950" indent="-285750" rtl="0">
              <a:defRPr/>
            </a:lvl2pPr>
            <a:lvl3pPr marL="1143000" indent="-228600" rtl="0">
              <a:defRPr/>
            </a:lvl3pPr>
            <a:lvl4pPr marL="1600200" indent="-228600"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78342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543767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63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08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F271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8925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5E0743-EC66-47FB-93DB-FDA8411D0B8B}" type="slidenum">
              <a:rPr lang="ru-RU">
                <a:solidFill>
                  <a:srgbClr val="4F271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356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125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76288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 kern="1200">
          <a:solidFill>
            <a:srgbClr val="262626"/>
          </a:solidFill>
          <a:latin typeface="+mn-lt"/>
          <a:ea typeface="+mn-ea"/>
          <a:cs typeface="+mn-cs"/>
        </a:defRPr>
      </a:lvl2pPr>
      <a:lvl3pPr marL="1143000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508125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4pPr>
      <a:lvl5pPr marL="1828800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tionary.org/wiki/%D0%B3%D1%80%D1%83%D0%B4%D0%B0" TargetMode="External"/><Relationship Id="rId3" Type="http://schemas.openxmlformats.org/officeDocument/2006/relationships/hyperlink" Target="https://ru.wiktionary.org/wiki/%D1%81%D0%BA%D0%BB%D0%B0%D0%B4%D1%8B%D0%B2%D0%B0%D1%82%D1%8C" TargetMode="External"/><Relationship Id="rId7" Type="http://schemas.openxmlformats.org/officeDocument/2006/relationships/hyperlink" Target="https://ru.wiktionary.org/wiki/%D0%BA%D1%83%D1%87%D0%B0" TargetMode="External"/><Relationship Id="rId2" Type="http://schemas.openxmlformats.org/officeDocument/2006/relationships/hyperlink" Target="https://ru.wiktionary.org/wiki/cumul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tionary.org/wiki/cumulus" TargetMode="External"/><Relationship Id="rId5" Type="http://schemas.openxmlformats.org/officeDocument/2006/relationships/hyperlink" Target="https://ru.wiktionary.org/wiki/%D0%B7%D0%B0%D0%B2%D0%B5%D1%80%D1%88%D0%B0%D1%82%D1%8C" TargetMode="External"/><Relationship Id="rId4" Type="http://schemas.openxmlformats.org/officeDocument/2006/relationships/hyperlink" Target="https://ru.wiktionary.org/wiki/%D0%B7%D0%B0%D0%BF%D0%BE%D0%BB%D0%BD%D1%8F%D1%82%D1%8C" TargetMode="External"/><Relationship Id="rId9" Type="http://schemas.openxmlformats.org/officeDocument/2006/relationships/hyperlink" Target="https://ru.wiktionary.org/wiki/%D0%B2%D0%B5%D1%80%D1%85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596" y="428604"/>
            <a:ext cx="8315324" cy="2712364"/>
          </a:xfrm>
          <a:solidFill>
            <a:schemeClr val="accent2">
              <a:lumMod val="20000"/>
              <a:lumOff val="80000"/>
            </a:schemeClr>
          </a:solidFill>
          <a:ln>
            <a:miter lim="800000"/>
            <a:headEnd/>
            <a:tailEnd/>
          </a:ln>
          <a:extLst/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002060"/>
                </a:solidFill>
              </a:rPr>
              <a:t>Формирование системы литературных знаний через осмысление художественных произведений</a:t>
            </a:r>
            <a:endParaRPr lang="ru-RU" sz="4400" b="1" i="1" dirty="0">
              <a:solidFill>
                <a:srgbClr val="00206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8625" y="3860800"/>
            <a:ext cx="8286750" cy="2425700"/>
          </a:xfrm>
          <a:solidFill>
            <a:schemeClr val="accent2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3200" b="1" dirty="0" smtClean="0">
              <a:solidFill>
                <a:srgbClr val="00206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err="1" smtClean="0">
                <a:solidFill>
                  <a:srgbClr val="002060"/>
                </a:solidFill>
              </a:rPr>
              <a:t>Юхтанова</a:t>
            </a:r>
            <a:r>
              <a:rPr lang="ru-RU" sz="3200" b="1" dirty="0" smtClean="0">
                <a:solidFill>
                  <a:srgbClr val="002060"/>
                </a:solidFill>
              </a:rPr>
              <a:t> Л. И.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10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404664"/>
            <a:ext cx="6858048" cy="3195787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  <a:ea typeface="Batang" pitchFamily="18" charset="-127"/>
              </a:rPr>
              <a:t>Формирование системы литературных знаний</a:t>
            </a:r>
            <a:endParaRPr lang="ru-RU" b="1" i="1" dirty="0">
              <a:solidFill>
                <a:srgbClr val="002060"/>
              </a:solidFill>
              <a:ea typeface="Batang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2976" y="2857496"/>
            <a:ext cx="6858048" cy="2781304"/>
          </a:xfrm>
          <a:solidFill>
            <a:schemeClr val="accent6">
              <a:lumMod val="75000"/>
            </a:schemeClr>
          </a:solidFill>
        </p:spPr>
        <p:txBody>
          <a:bodyPr>
            <a:normAutofit fontScale="77500" lnSpcReduction="20000"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  <a:t>Исторический аспект в изучении литературы. Народная сказка как явление этнографии. Классификация сказок.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</a:rPr>
              <a:t>Законы </a:t>
            </a:r>
            <a:r>
              <a:rPr lang="ru-RU" sz="4400" b="1" i="1" dirty="0" smtClean="0">
                <a:solidFill>
                  <a:srgbClr val="002060"/>
                </a:solidFill>
              </a:rPr>
              <a:t>волшебной сказки</a:t>
            </a:r>
          </a:p>
          <a:p>
            <a:r>
              <a:rPr lang="ru-RU" sz="4400" b="1" i="1" dirty="0" smtClean="0">
                <a:solidFill>
                  <a:srgbClr val="002060"/>
                </a:solidFill>
              </a:rPr>
              <a:t>***</a:t>
            </a:r>
            <a:endParaRPr lang="ru-RU" sz="4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ЧУДО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Загадка</a:t>
            </a:r>
          </a:p>
          <a:p>
            <a:endParaRPr lang="ru-RU" dirty="0" smtClean="0"/>
          </a:p>
          <a:p>
            <a:r>
              <a:rPr lang="ru-RU" dirty="0" smtClean="0"/>
              <a:t>3000 ПОКОЛЕНИЙ</a:t>
            </a:r>
            <a:endParaRPr lang="ru-RU" dirty="0"/>
          </a:p>
        </p:txBody>
      </p:sp>
      <p:pic>
        <p:nvPicPr>
          <p:cNvPr id="3074" name="Picture 2" descr="C:\Users\Admin\Desktop\59068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857232"/>
            <a:ext cx="5929322" cy="1857388"/>
          </a:xfrm>
          <a:prstGeom prst="rect">
            <a:avLst/>
          </a:prstGeom>
          <a:noFill/>
        </p:spPr>
      </p:pic>
      <p:pic>
        <p:nvPicPr>
          <p:cNvPr id="3075" name="Picture 3" descr="C:\Users\Admin\Desktop\img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2404" y="2714620"/>
            <a:ext cx="3811596" cy="2747969"/>
          </a:xfrm>
          <a:prstGeom prst="rect">
            <a:avLst/>
          </a:prstGeom>
          <a:noFill/>
        </p:spPr>
      </p:pic>
      <p:pic>
        <p:nvPicPr>
          <p:cNvPr id="3076" name="Picture 4" descr="C:\Users\Admin\Desktop\Марья_Моревна_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657581"/>
            <a:ext cx="5680097" cy="3200419"/>
          </a:xfrm>
          <a:prstGeom prst="rect">
            <a:avLst/>
          </a:prstGeom>
          <a:noFill/>
        </p:spPr>
      </p:pic>
      <p:pic>
        <p:nvPicPr>
          <p:cNvPr id="3077" name="Picture 5" descr="C:\Users\Admin\Desktop\img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676203">
            <a:off x="5865088" y="4772158"/>
            <a:ext cx="2666886" cy="1793395"/>
          </a:xfrm>
          <a:prstGeom prst="rect">
            <a:avLst/>
          </a:prstGeom>
          <a:noFill/>
        </p:spPr>
      </p:pic>
      <p:pic>
        <p:nvPicPr>
          <p:cNvPr id="3078" name="Picture 6" descr="C:\Users\Admin\Desktop\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9982119">
            <a:off x="3811810" y="1383373"/>
            <a:ext cx="3065707" cy="1793328"/>
          </a:xfrm>
          <a:prstGeom prst="rect">
            <a:avLst/>
          </a:prstGeom>
          <a:noFill/>
        </p:spPr>
      </p:pic>
      <p:pic>
        <p:nvPicPr>
          <p:cNvPr id="3079" name="Picture 7" descr="C:\Users\Admin\Desktop\img1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0"/>
            <a:ext cx="2643206" cy="1714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Новая Проблема: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Затруднения  понимания смысла (замысла)литературного произведения</a:t>
            </a:r>
          </a:p>
          <a:p>
            <a:pPr>
              <a:buNone/>
            </a:pPr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Отсутствие в методике глубокого разбора литературных произведений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Актуальность 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Необходимость качественного анализа литературных произведений на уроках литературного чтения</a:t>
            </a:r>
          </a:p>
          <a:p>
            <a:pPr>
              <a:buNone/>
            </a:pPr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Сказка- наиболее доступный для анализа вид литературного произведения в начальной школе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4282" y="274638"/>
            <a:ext cx="8929718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Что изучать?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ru-RU" sz="3200" dirty="0" smtClean="0"/>
              <a:t>  </a:t>
            </a:r>
            <a:r>
              <a:rPr lang="ru-RU" sz="3200" b="1" dirty="0" smtClean="0">
                <a:solidFill>
                  <a:srgbClr val="002060"/>
                </a:solidFill>
              </a:rPr>
              <a:t>Волшебные сказки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3200" b="1" dirty="0" smtClean="0">
                <a:solidFill>
                  <a:srgbClr val="002060"/>
                </a:solidFill>
              </a:rPr>
              <a:t>Законы волшебной сказки, раскрывающие причинно-следственные связи, её логику и систему построения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2285984" y="3857628"/>
            <a:ext cx="4500594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86808" cy="1785926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002060"/>
                </a:solidFill>
              </a:rPr>
              <a:t>Глубокий анализ возможен,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357430"/>
            <a:ext cx="7972452" cy="37147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Если учитель опирается на историю возникновения сказки, раскрытие причинно-следственных связей, закономерностей в её структуре, то анализ произведения становится более качественным и глубоким. 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Лента времени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/>
          <a:lstStyle/>
          <a:p>
            <a:r>
              <a:rPr lang="ru-RU" dirty="0" smtClean="0"/>
              <a:t>200 тыс. лет назад</a:t>
            </a:r>
          </a:p>
          <a:p>
            <a:pPr>
              <a:buNone/>
            </a:pPr>
            <a:r>
              <a:rPr lang="ru-RU" dirty="0" smtClean="0"/>
              <a:t>Появление речи</a:t>
            </a:r>
          </a:p>
          <a:p>
            <a:pPr>
              <a:buNone/>
            </a:pPr>
            <a:r>
              <a:rPr lang="ru-RU" sz="2800" dirty="0" smtClean="0"/>
              <a:t>Появление письменности</a:t>
            </a:r>
          </a:p>
          <a:p>
            <a:pPr>
              <a:buNone/>
            </a:pPr>
            <a:r>
              <a:rPr lang="ru-RU" sz="2400" dirty="0" smtClean="0"/>
              <a:t>Книгопечатание</a:t>
            </a:r>
          </a:p>
          <a:p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28596" y="2285992"/>
            <a:ext cx="8358246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8358214" y="3000372"/>
            <a:ext cx="357190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8643966" y="3214686"/>
            <a:ext cx="71438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572396" y="278605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5 000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143900" y="3143248"/>
            <a:ext cx="53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570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428604"/>
            <a:ext cx="8429684" cy="1143007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«ЧТО ЗА ПРЕЛЕСТЬ ЭТИ СКАЗКИ!»</a:t>
            </a:r>
            <a:endParaRPr lang="ru-RU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1142984"/>
            <a:ext cx="6557986" cy="4495816"/>
          </a:xfrm>
        </p:spPr>
        <p:txBody>
          <a:bodyPr/>
          <a:lstStyle/>
          <a:p>
            <a:pPr algn="r"/>
            <a:r>
              <a:rPr lang="ru-RU" b="1" i="1" dirty="0" smtClean="0"/>
              <a:t>А. С. ПУШКИН</a:t>
            </a:r>
            <a:endParaRPr lang="ru-RU" b="1" i="1" dirty="0"/>
          </a:p>
        </p:txBody>
      </p:sp>
      <p:pic>
        <p:nvPicPr>
          <p:cNvPr id="1026" name="Picture 2" descr="C:\Users\Admin\Desktop\0_5ffa6_8f377b36_XL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6853" y="1714488"/>
            <a:ext cx="6469857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Admin\Desktop\im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Историко-жанровая классификация народных сказок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* * * * * * * * * * * * * *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2714620"/>
            <a:ext cx="207170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кумулятивная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2714620"/>
            <a:ext cx="2214578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волшебная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29322" y="4071942"/>
            <a:ext cx="285752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бытовая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8728" y="3929066"/>
            <a:ext cx="278608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О животных</a:t>
            </a:r>
            <a:endParaRPr lang="ru-RU" sz="2400" b="1" dirty="0">
              <a:solidFill>
                <a:srgbClr val="C00000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714348" y="3857628"/>
            <a:ext cx="771530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4786314" y="3786190"/>
            <a:ext cx="18573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Кумулятивные сказки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«Накапливание»</a:t>
            </a:r>
          </a:p>
          <a:p>
            <a:r>
              <a:rPr lang="ru-RU" dirty="0" err="1" smtClean="0">
                <a:hlinkClick r:id="rId2" tooltip="cumulo"/>
              </a:rPr>
              <a:t>cumulare</a:t>
            </a:r>
            <a:r>
              <a:rPr lang="ru-RU" dirty="0" smtClean="0"/>
              <a:t> «</a:t>
            </a:r>
            <a:r>
              <a:rPr lang="ru-RU" dirty="0" smtClean="0">
                <a:hlinkClick r:id="rId3" tooltip="складывать"/>
              </a:rPr>
              <a:t>складывать</a:t>
            </a:r>
            <a:r>
              <a:rPr lang="ru-RU" dirty="0" smtClean="0"/>
              <a:t>;  </a:t>
            </a:r>
            <a:r>
              <a:rPr lang="ru-RU" dirty="0" smtClean="0">
                <a:hlinkClick r:id="rId4" tooltip="заполнять"/>
              </a:rPr>
              <a:t>заполнять</a:t>
            </a:r>
            <a:r>
              <a:rPr lang="ru-RU" dirty="0" smtClean="0"/>
              <a:t>;  </a:t>
            </a:r>
          </a:p>
          <a:p>
            <a:pPr>
              <a:buNone/>
            </a:pPr>
            <a:r>
              <a:rPr lang="ru-RU" dirty="0" smtClean="0">
                <a:hlinkClick r:id="rId5" tooltip="завершать"/>
              </a:rPr>
              <a:t>завершать</a:t>
            </a:r>
            <a:r>
              <a:rPr lang="ru-RU" dirty="0" smtClean="0"/>
              <a:t>», далее из </a:t>
            </a:r>
            <a:r>
              <a:rPr lang="ru-RU" dirty="0" err="1" smtClean="0">
                <a:hlinkClick r:id="rId6" tooltip="cumulus"/>
              </a:rPr>
              <a:t>cumulus</a:t>
            </a:r>
            <a:r>
              <a:rPr lang="ru-RU" dirty="0" smtClean="0"/>
              <a:t> «</a:t>
            </a:r>
            <a:r>
              <a:rPr lang="ru-RU" u="sng" dirty="0" smtClean="0">
                <a:hlinkClick r:id="rId7" tooltip="куча"/>
              </a:rPr>
              <a:t>куча</a:t>
            </a:r>
            <a:r>
              <a:rPr lang="ru-RU" dirty="0" smtClean="0"/>
              <a:t>; </a:t>
            </a:r>
            <a:r>
              <a:rPr lang="ru-RU" dirty="0" smtClean="0">
                <a:hlinkClick r:id="rId8" tooltip="груда"/>
              </a:rPr>
              <a:t>груда</a:t>
            </a:r>
            <a:r>
              <a:rPr lang="ru-RU" dirty="0" smtClean="0"/>
              <a:t>; </a:t>
            </a:r>
            <a:r>
              <a:rPr lang="ru-RU" dirty="0" smtClean="0">
                <a:hlinkClick r:id="rId9" tooltip="верх"/>
              </a:rPr>
              <a:t>верх</a:t>
            </a:r>
            <a:r>
              <a:rPr lang="ru-RU" dirty="0" smtClean="0"/>
              <a:t>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Почему с кумулятивных?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Читая и перечитывая малышу "Курочку </a:t>
            </a:r>
            <a:r>
              <a:rPr lang="ru-RU" dirty="0" err="1" smtClean="0"/>
              <a:t>Рябу</a:t>
            </a:r>
            <a:r>
              <a:rPr lang="ru-RU" dirty="0" smtClean="0"/>
              <a:t>", "Теремок", "Репку", "Колобка" и многие другие волшебные сказки, мы ненавязчиво предлагаем ему готовый опыт и мудрость нашего народа</a:t>
            </a:r>
          </a:p>
          <a:p>
            <a:r>
              <a:rPr lang="ru-RU" dirty="0" smtClean="0"/>
              <a:t>Представления древнего человека об устройстве мира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Курочка Ряба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Яйцо в мировой символике означает мир, а золотое яйцо – золотой век человечества или Рай.</a:t>
            </a:r>
          </a:p>
          <a:p>
            <a:r>
              <a:rPr lang="ru-RU" dirty="0" smtClean="0"/>
              <a:t> Дед и Баба  - предки, ( в частности Адам и Ева)</a:t>
            </a:r>
          </a:p>
          <a:p>
            <a:r>
              <a:rPr lang="ru-RU" dirty="0" smtClean="0"/>
              <a:t>Мышка </a:t>
            </a:r>
          </a:p>
          <a:p>
            <a:r>
              <a:rPr lang="ru-RU" dirty="0" smtClean="0"/>
              <a:t>Передает основные базовые истины философии Нового и Ветхого Завета.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"Теремок"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мышка – подземная жительница; </a:t>
            </a:r>
          </a:p>
          <a:p>
            <a:r>
              <a:rPr lang="ru-RU" dirty="0" smtClean="0"/>
              <a:t>лягушка – жительница подводного мира; </a:t>
            </a:r>
          </a:p>
          <a:p>
            <a:r>
              <a:rPr lang="ru-RU" dirty="0" smtClean="0"/>
              <a:t>заяц</a:t>
            </a:r>
          </a:p>
          <a:p>
            <a:r>
              <a:rPr lang="ru-RU" dirty="0" smtClean="0"/>
              <a:t> лиса</a:t>
            </a:r>
          </a:p>
          <a:p>
            <a:r>
              <a:rPr lang="ru-RU" dirty="0" smtClean="0"/>
              <a:t>волк</a:t>
            </a:r>
          </a:p>
          <a:p>
            <a:r>
              <a:rPr lang="ru-RU" dirty="0" smtClean="0"/>
              <a:t>медведь культовый </a:t>
            </a:r>
            <a:r>
              <a:rPr lang="ru-RU" dirty="0" err="1" smtClean="0"/>
              <a:t>первопредок</a:t>
            </a:r>
            <a:r>
              <a:rPr lang="ru-RU" dirty="0" smtClean="0"/>
              <a:t> славян </a:t>
            </a:r>
          </a:p>
          <a:p>
            <a:r>
              <a:rPr lang="ru-RU" dirty="0" smtClean="0"/>
              <a:t>Катастрофа в волшебном мире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 rot="5400000">
            <a:off x="2749147" y="3275112"/>
            <a:ext cx="14924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Тотемные</a:t>
            </a:r>
          </a:p>
          <a:p>
            <a:r>
              <a:rPr lang="ru-RU" sz="2000" dirty="0" smtClean="0"/>
              <a:t> </a:t>
            </a:r>
            <a:r>
              <a:rPr lang="ru-RU" sz="2000" dirty="0" err="1" smtClean="0"/>
              <a:t>дживотные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"Репка"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Поколения</a:t>
            </a:r>
          </a:p>
          <a:p>
            <a:r>
              <a:rPr lang="ru-RU" dirty="0" smtClean="0"/>
              <a:t>Три зверя </a:t>
            </a:r>
          </a:p>
          <a:p>
            <a:r>
              <a:rPr lang="ru-RU" dirty="0" smtClean="0"/>
              <a:t>Нижний мир - наш мир</a:t>
            </a:r>
          </a:p>
          <a:p>
            <a:r>
              <a:rPr lang="ru-RU" dirty="0" smtClean="0"/>
              <a:t>Баланс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Колобок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лунный цикл от полнолуния до полного исчезновения</a:t>
            </a:r>
          </a:p>
          <a:p>
            <a:r>
              <a:rPr lang="ru-RU" dirty="0" smtClean="0"/>
              <a:t>Заяц </a:t>
            </a:r>
          </a:p>
          <a:p>
            <a:r>
              <a:rPr lang="ru-RU" dirty="0" smtClean="0"/>
              <a:t>Волк</a:t>
            </a:r>
          </a:p>
          <a:p>
            <a:r>
              <a:rPr lang="ru-RU" dirty="0" smtClean="0"/>
              <a:t>Медведь</a:t>
            </a:r>
          </a:p>
          <a:p>
            <a:r>
              <a:rPr lang="ru-RU" dirty="0" smtClean="0"/>
              <a:t>Лиса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4286248" cy="2868610"/>
          </a:xfrm>
        </p:spPr>
        <p:txBody>
          <a:bodyPr>
            <a:normAutofit/>
          </a:bodyPr>
          <a:lstStyle/>
          <a:p>
            <a:r>
              <a:rPr lang="ru-RU" dirty="0" smtClean="0"/>
              <a:t>Происхождение волшебной сказки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600200"/>
            <a:ext cx="8501122" cy="482919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Древнее: </a:t>
            </a:r>
          </a:p>
          <a:p>
            <a:r>
              <a:rPr lang="ru-RU" dirty="0" smtClean="0"/>
              <a:t>Времена охотников </a:t>
            </a:r>
          </a:p>
          <a:p>
            <a:pPr>
              <a:buNone/>
            </a:pPr>
            <a:r>
              <a:rPr lang="ru-RU" dirty="0" smtClean="0"/>
              <a:t>(земледелие практически отсутствует)</a:t>
            </a:r>
          </a:p>
          <a:p>
            <a:r>
              <a:rPr lang="ru-RU" dirty="0" smtClean="0"/>
              <a:t>Законы брака – невеста издалека (экзогамия) (</a:t>
            </a:r>
            <a:r>
              <a:rPr lang="ru-RU" i="1" dirty="0" smtClean="0"/>
              <a:t>существовавший, видимо, во избежание близкородственных связей – Л. И.</a:t>
            </a:r>
            <a:r>
              <a:rPr lang="ru-RU" dirty="0" smtClean="0"/>
              <a:t>)</a:t>
            </a:r>
          </a:p>
          <a:p>
            <a:r>
              <a:rPr lang="ru-RU" dirty="0" smtClean="0"/>
              <a:t>Обряд (инициации)</a:t>
            </a:r>
            <a:endParaRPr lang="ru-RU" dirty="0"/>
          </a:p>
        </p:txBody>
      </p:sp>
      <p:pic>
        <p:nvPicPr>
          <p:cNvPr id="5122" name="Picture 2" descr="C:\Users\Admin\Desktop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357166"/>
            <a:ext cx="4572032" cy="3214710"/>
          </a:xfrm>
          <a:prstGeom prst="rect">
            <a:avLst/>
          </a:prstGeom>
          <a:noFill/>
        </p:spPr>
      </p:pic>
      <p:pic>
        <p:nvPicPr>
          <p:cNvPr id="5124" name="Picture 4" descr="C:\Users\Admin\Desktop\ZB2ooZxdVb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6715" y="5286388"/>
            <a:ext cx="2327285" cy="1571612"/>
          </a:xfrm>
          <a:prstGeom prst="rect">
            <a:avLst/>
          </a:prstGeom>
          <a:noFill/>
        </p:spPr>
      </p:pic>
      <p:pic>
        <p:nvPicPr>
          <p:cNvPr id="5125" name="Picture 5" descr="C:\Users\Admin\Desktop\XZN_dwXx9e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08735">
            <a:off x="7215206" y="2357430"/>
            <a:ext cx="1330335" cy="2000264"/>
          </a:xfrm>
          <a:prstGeom prst="rect">
            <a:avLst/>
          </a:prstGeom>
          <a:noFill/>
        </p:spPr>
      </p:pic>
      <p:pic>
        <p:nvPicPr>
          <p:cNvPr id="5126" name="Picture 6" descr="C:\Users\Admin\Desktop\covers_3179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91249">
            <a:off x="6572264" y="5286388"/>
            <a:ext cx="857256" cy="128588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215206" y="3857628"/>
            <a:ext cx="1591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В. Я. </a:t>
            </a:r>
            <a:r>
              <a:rPr lang="ru-RU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Пропп</a:t>
            </a:r>
            <a:endParaRPr lang="ru-RU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7" descr="C:\Users\Admin\Desktop\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429684" cy="621508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000892" y="5357826"/>
            <a:ext cx="1485904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500958" y="3643314"/>
            <a:ext cx="914400" cy="2000264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Сказка 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 рыбаке и рыбке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4348" y="4000504"/>
            <a:ext cx="1571636" cy="1857388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Миф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274638"/>
            <a:ext cx="4214810" cy="65403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C000"/>
                </a:solidFill>
              </a:rPr>
              <a:t>ВНИМАНИЕ - ОТКРЫТИЯ!</a:t>
            </a:r>
            <a:endParaRPr lang="ru-RU" sz="2800" b="1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-214346" y="857232"/>
            <a:ext cx="4857784" cy="60007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       У лукоморья </a:t>
            </a:r>
            <a:r>
              <a:rPr lang="ru-RU" sz="2400" dirty="0" smtClean="0">
                <a:solidFill>
                  <a:srgbClr val="C00000"/>
                </a:solidFill>
              </a:rPr>
              <a:t>дуб</a:t>
            </a:r>
            <a:r>
              <a:rPr lang="ru-RU" sz="2400" dirty="0" smtClean="0"/>
              <a:t> зелёный;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Златая</a:t>
            </a:r>
            <a:r>
              <a:rPr lang="ru-RU" sz="2400" dirty="0" smtClean="0"/>
              <a:t> цепь на дубе том: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И днём и ночью кот </a:t>
            </a:r>
            <a:r>
              <a:rPr lang="ru-RU" sz="2400" dirty="0" smtClean="0"/>
              <a:t>учёный</a:t>
            </a:r>
            <a:br>
              <a:rPr lang="ru-RU" sz="2400" dirty="0" smtClean="0"/>
            </a:br>
            <a:r>
              <a:rPr lang="ru-RU" sz="2400" dirty="0" smtClean="0"/>
              <a:t>Всё ходит по цепи </a:t>
            </a:r>
            <a:r>
              <a:rPr lang="ru-RU" sz="2400" dirty="0" smtClean="0">
                <a:solidFill>
                  <a:srgbClr val="C00000"/>
                </a:solidFill>
              </a:rPr>
              <a:t>кругом</a:t>
            </a:r>
            <a:r>
              <a:rPr lang="ru-RU" sz="2400" dirty="0" smtClean="0"/>
              <a:t>;</a:t>
            </a:r>
            <a:br>
              <a:rPr lang="ru-RU" sz="2400" dirty="0" smtClean="0"/>
            </a:br>
            <a:r>
              <a:rPr lang="ru-RU" sz="2400" dirty="0" smtClean="0"/>
              <a:t>Идёт </a:t>
            </a:r>
            <a:r>
              <a:rPr lang="ru-RU" sz="2400" dirty="0" smtClean="0">
                <a:solidFill>
                  <a:srgbClr val="C00000"/>
                </a:solidFill>
              </a:rPr>
              <a:t>направо - песнь </a:t>
            </a:r>
            <a:r>
              <a:rPr lang="ru-RU" sz="2400" dirty="0" smtClean="0"/>
              <a:t>заводит,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Налево - сказку</a:t>
            </a:r>
            <a:r>
              <a:rPr lang="ru-RU" sz="2400" dirty="0" smtClean="0"/>
              <a:t> говорит.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Там</a:t>
            </a:r>
            <a:r>
              <a:rPr lang="ru-RU" sz="2400" dirty="0" smtClean="0"/>
              <a:t> чудеса:</a:t>
            </a:r>
            <a:r>
              <a:rPr lang="ru-RU" sz="2400" dirty="0" smtClean="0">
                <a:solidFill>
                  <a:srgbClr val="C00000"/>
                </a:solidFill>
              </a:rPr>
              <a:t> там леший</a:t>
            </a:r>
            <a:r>
              <a:rPr lang="ru-RU" sz="2400" dirty="0" smtClean="0"/>
              <a:t> бродит,</a:t>
            </a:r>
            <a:br>
              <a:rPr lang="ru-RU" sz="2400" dirty="0" smtClean="0"/>
            </a:br>
            <a:r>
              <a:rPr lang="ru-RU" sz="2400" dirty="0" smtClean="0"/>
              <a:t>Русалка на ветвях сидит;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Там</a:t>
            </a:r>
            <a:r>
              <a:rPr lang="ru-RU" sz="2400" dirty="0" smtClean="0"/>
              <a:t> на неведомых дорожках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FF0000"/>
                </a:solidFill>
              </a:rPr>
              <a:t>Следы невиданных зверей;</a:t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FF0000"/>
                </a:solidFill>
              </a:rPr>
              <a:t>Избушка там на курьих ножках</a:t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FF0000"/>
                </a:solidFill>
              </a:rPr>
              <a:t>Стоит без окон</a:t>
            </a:r>
            <a:r>
              <a:rPr lang="ru-RU" sz="2400" dirty="0" smtClean="0">
                <a:solidFill>
                  <a:srgbClr val="C00000"/>
                </a:solidFill>
              </a:rPr>
              <a:t>, без дверей;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Там лес </a:t>
            </a:r>
            <a:r>
              <a:rPr lang="ru-RU" sz="2400" dirty="0" smtClean="0"/>
              <a:t>и дол видений полны;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Там</a:t>
            </a:r>
            <a:r>
              <a:rPr lang="ru-RU" sz="2400" dirty="0" smtClean="0"/>
              <a:t> о заре прихлынут волны</a:t>
            </a:r>
            <a:br>
              <a:rPr lang="ru-RU" sz="2400" dirty="0" smtClean="0"/>
            </a:br>
            <a:r>
              <a:rPr lang="ru-RU" sz="2400" dirty="0" smtClean="0"/>
              <a:t>На брег песчаный и пустой,</a:t>
            </a:r>
            <a:br>
              <a:rPr lang="ru-RU" sz="2400" dirty="0" smtClean="0"/>
            </a:br>
            <a:r>
              <a:rPr lang="ru-RU" sz="2400" dirty="0" smtClean="0"/>
              <a:t>И </a:t>
            </a:r>
            <a:r>
              <a:rPr lang="ru-RU" sz="2400" dirty="0" smtClean="0">
                <a:solidFill>
                  <a:srgbClr val="FF0000"/>
                </a:solidFill>
              </a:rPr>
              <a:t>тридцать</a:t>
            </a:r>
            <a:r>
              <a:rPr lang="ru-RU" sz="2400" dirty="0" smtClean="0"/>
              <a:t> витязей прекрасных</a:t>
            </a:r>
            <a:br>
              <a:rPr lang="ru-RU" sz="2400" dirty="0" smtClean="0"/>
            </a:br>
            <a:endParaRPr lang="ru-RU" sz="20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3929058" y="0"/>
            <a:ext cx="5214942" cy="6858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/>
              <a:t>       </a:t>
            </a:r>
            <a:r>
              <a:rPr lang="ru-RU" sz="2400" dirty="0" smtClean="0"/>
              <a:t>Чредой из вод выходят ясных,</a:t>
            </a:r>
            <a:br>
              <a:rPr lang="ru-RU" sz="2400" dirty="0" smtClean="0"/>
            </a:br>
            <a:r>
              <a:rPr lang="ru-RU" sz="2400" dirty="0" smtClean="0"/>
              <a:t>И с ними дядька их морской;</a:t>
            </a:r>
            <a:endParaRPr lang="ru-RU" sz="1800" dirty="0" smtClean="0"/>
          </a:p>
          <a:p>
            <a:pPr>
              <a:buNone/>
            </a:pPr>
            <a:r>
              <a:rPr lang="ru-RU" sz="2400" dirty="0" smtClean="0"/>
              <a:t>       </a:t>
            </a:r>
            <a:r>
              <a:rPr lang="ru-RU" sz="2400" dirty="0" smtClean="0">
                <a:solidFill>
                  <a:srgbClr val="C00000"/>
                </a:solidFill>
              </a:rPr>
              <a:t>Там</a:t>
            </a:r>
            <a:r>
              <a:rPr lang="ru-RU" sz="2400" dirty="0" smtClean="0"/>
              <a:t> королевич мимоходом</a:t>
            </a:r>
            <a:br>
              <a:rPr lang="ru-RU" sz="2400" dirty="0" smtClean="0"/>
            </a:br>
            <a:r>
              <a:rPr lang="ru-RU" sz="2400" dirty="0" smtClean="0"/>
              <a:t>Пленяет грозного царя;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Там</a:t>
            </a:r>
            <a:r>
              <a:rPr lang="ru-RU" sz="2400" dirty="0" smtClean="0"/>
              <a:t> в облаках перед народом</a:t>
            </a:r>
            <a:br>
              <a:rPr lang="ru-RU" sz="2400" dirty="0" smtClean="0"/>
            </a:br>
            <a:r>
              <a:rPr lang="ru-RU" sz="2400" dirty="0" smtClean="0"/>
              <a:t>Через </a:t>
            </a:r>
            <a:r>
              <a:rPr lang="ru-RU" sz="2400" dirty="0" smtClean="0">
                <a:solidFill>
                  <a:srgbClr val="C00000"/>
                </a:solidFill>
              </a:rPr>
              <a:t>леса</a:t>
            </a:r>
            <a:r>
              <a:rPr lang="ru-RU" sz="2400" dirty="0" smtClean="0"/>
              <a:t>, через моря</a:t>
            </a:r>
            <a:br>
              <a:rPr lang="ru-RU" sz="2400" dirty="0" smtClean="0"/>
            </a:br>
            <a:r>
              <a:rPr lang="ru-RU" sz="2400" dirty="0" smtClean="0"/>
              <a:t>Колдун несёт богатыря;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В темнице там</a:t>
            </a:r>
            <a:r>
              <a:rPr lang="ru-RU" sz="2400" dirty="0" smtClean="0"/>
              <a:t> царевна тужит,</a:t>
            </a:r>
            <a:br>
              <a:rPr lang="ru-RU" sz="2400" dirty="0" smtClean="0"/>
            </a:br>
            <a:r>
              <a:rPr lang="ru-RU" sz="2400" dirty="0" smtClean="0"/>
              <a:t>А </a:t>
            </a:r>
            <a:r>
              <a:rPr lang="ru-RU" sz="2400" dirty="0" smtClean="0">
                <a:solidFill>
                  <a:srgbClr val="C00000"/>
                </a:solidFill>
              </a:rPr>
              <a:t>бурый волк ей </a:t>
            </a:r>
            <a:r>
              <a:rPr lang="ru-RU" sz="2400" dirty="0" smtClean="0"/>
              <a:t>верно служит;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Там </a:t>
            </a:r>
            <a:r>
              <a:rPr lang="ru-RU" sz="2400" dirty="0" smtClean="0"/>
              <a:t>ступа с </a:t>
            </a:r>
            <a:r>
              <a:rPr lang="ru-RU" sz="2400" dirty="0" smtClean="0">
                <a:solidFill>
                  <a:srgbClr val="C00000"/>
                </a:solidFill>
              </a:rPr>
              <a:t>Бабою Ягой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Идёт, бредёт сама собой,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C00000"/>
                </a:solidFill>
              </a:rPr>
              <a:t>Там </a:t>
            </a:r>
            <a:r>
              <a:rPr lang="ru-RU" sz="2400" dirty="0" smtClean="0"/>
              <a:t>царь </a:t>
            </a:r>
            <a:r>
              <a:rPr lang="ru-RU" sz="2400" dirty="0" err="1" smtClean="0"/>
              <a:t>Кащей</a:t>
            </a:r>
            <a:r>
              <a:rPr lang="ru-RU" sz="2400" dirty="0" smtClean="0"/>
              <a:t> над </a:t>
            </a:r>
            <a:r>
              <a:rPr lang="ru-RU" sz="2400" dirty="0" smtClean="0">
                <a:solidFill>
                  <a:srgbClr val="C00000"/>
                </a:solidFill>
              </a:rPr>
              <a:t>златом</a:t>
            </a:r>
            <a:r>
              <a:rPr lang="ru-RU" sz="2400" dirty="0" smtClean="0"/>
              <a:t> чахнет;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FF0000"/>
                </a:solidFill>
              </a:rPr>
              <a:t>Там русский дух</a:t>
            </a:r>
            <a:r>
              <a:rPr lang="ru-RU" sz="2400" dirty="0" smtClean="0"/>
              <a:t>...</a:t>
            </a:r>
            <a:r>
              <a:rPr lang="ru-RU" sz="2400" dirty="0" smtClean="0">
                <a:solidFill>
                  <a:srgbClr val="C00000"/>
                </a:solidFill>
              </a:rPr>
              <a:t> там </a:t>
            </a:r>
            <a:r>
              <a:rPr lang="ru-RU" sz="2400" dirty="0" smtClean="0"/>
              <a:t>Русью пахнет!</a:t>
            </a:r>
            <a:br>
              <a:rPr lang="ru-RU" sz="2400" dirty="0" smtClean="0"/>
            </a:br>
            <a:r>
              <a:rPr lang="ru-RU" sz="2400" dirty="0" smtClean="0"/>
              <a:t>И </a:t>
            </a:r>
            <a:r>
              <a:rPr lang="ru-RU" sz="2400" dirty="0" smtClean="0">
                <a:solidFill>
                  <a:srgbClr val="C00000"/>
                </a:solidFill>
              </a:rPr>
              <a:t>там</a:t>
            </a:r>
            <a:r>
              <a:rPr lang="ru-RU" sz="2400" dirty="0" smtClean="0"/>
              <a:t> я был, и </a:t>
            </a:r>
            <a:r>
              <a:rPr lang="ru-RU" sz="2400" dirty="0" smtClean="0">
                <a:solidFill>
                  <a:srgbClr val="C00000"/>
                </a:solidFill>
              </a:rPr>
              <a:t>мёд я пил</a:t>
            </a:r>
            <a:r>
              <a:rPr lang="ru-RU" sz="2400" dirty="0" smtClean="0"/>
              <a:t>;</a:t>
            </a:r>
            <a:br>
              <a:rPr lang="ru-RU" sz="2400" dirty="0" smtClean="0"/>
            </a:br>
            <a:r>
              <a:rPr lang="ru-RU" sz="2400" dirty="0" smtClean="0"/>
              <a:t>У моря видел дуб зелёный;</a:t>
            </a:r>
            <a:br>
              <a:rPr lang="ru-RU" sz="2400" dirty="0" smtClean="0"/>
            </a:br>
            <a:r>
              <a:rPr lang="ru-RU" sz="2400" dirty="0" smtClean="0"/>
              <a:t>Под ним сидел, и кот учёный</a:t>
            </a:r>
            <a:br>
              <a:rPr lang="ru-RU" sz="2400" dirty="0" smtClean="0"/>
            </a:br>
            <a:r>
              <a:rPr lang="ru-RU" sz="2400" dirty="0" smtClean="0"/>
              <a:t>Свои мне сказки говорил.</a:t>
            </a:r>
          </a:p>
          <a:p>
            <a:endParaRPr lang="ru-RU" sz="1600" dirty="0"/>
          </a:p>
        </p:txBody>
      </p:sp>
      <p:sp>
        <p:nvSpPr>
          <p:cNvPr id="7" name="4-конечная звезда 6"/>
          <p:cNvSpPr/>
          <p:nvPr/>
        </p:nvSpPr>
        <p:spPr>
          <a:xfrm>
            <a:off x="3714744" y="1857364"/>
            <a:ext cx="500066" cy="571504"/>
          </a:xfrm>
          <a:prstGeom prst="star4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4-конечная звезда 7"/>
          <p:cNvSpPr/>
          <p:nvPr/>
        </p:nvSpPr>
        <p:spPr>
          <a:xfrm>
            <a:off x="3857620" y="5786454"/>
            <a:ext cx="500066" cy="571504"/>
          </a:xfrm>
          <a:prstGeom prst="star4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4-конечная звезда 8"/>
          <p:cNvSpPr/>
          <p:nvPr/>
        </p:nvSpPr>
        <p:spPr>
          <a:xfrm>
            <a:off x="7643834" y="4929198"/>
            <a:ext cx="500066" cy="571504"/>
          </a:xfrm>
          <a:prstGeom prst="star4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4-конечная звезда 9"/>
          <p:cNvSpPr/>
          <p:nvPr/>
        </p:nvSpPr>
        <p:spPr>
          <a:xfrm>
            <a:off x="8215338" y="2071678"/>
            <a:ext cx="500066" cy="571504"/>
          </a:xfrm>
          <a:prstGeom prst="star4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4-конечная звезда 10"/>
          <p:cNvSpPr/>
          <p:nvPr/>
        </p:nvSpPr>
        <p:spPr>
          <a:xfrm>
            <a:off x="8358214" y="428604"/>
            <a:ext cx="500066" cy="571504"/>
          </a:xfrm>
          <a:prstGeom prst="star4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олнце 11"/>
          <p:cNvSpPr/>
          <p:nvPr/>
        </p:nvSpPr>
        <p:spPr>
          <a:xfrm>
            <a:off x="3643306" y="642918"/>
            <a:ext cx="914400" cy="914400"/>
          </a:xfrm>
          <a:prstGeom prst="sun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Месяц 12"/>
          <p:cNvSpPr/>
          <p:nvPr/>
        </p:nvSpPr>
        <p:spPr>
          <a:xfrm rot="12883279">
            <a:off x="8429652" y="5643578"/>
            <a:ext cx="457200" cy="914400"/>
          </a:xfrm>
          <a:prstGeom prst="moon">
            <a:avLst/>
          </a:prstGeom>
          <a:solidFill>
            <a:srgbClr val="FFC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ПОЧЕМУ?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ДУБ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ЗЛАТАЯ-2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ТАМ-14 РАЗ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КРУГОМ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НАЛЕВО СКАЗКУ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ИЗБУШКА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В ТЕМНИЦЕ-ЦАРЕВНА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ЛЕС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КОРОЛЕВИЧ-ЦАРЬ-2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30 витязей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БАБА-ЯГА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РУССКИЙ ДУХ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ДНЁМ И НОЧЬЮ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МЁД ПИЛ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НЕВИДАННЫЕ ЗВЕРИ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 descr="C:\Users\Admin\Desktop\0_5ffa6_8f377b36_XL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92933" y="0"/>
            <a:ext cx="2151067" cy="16160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11429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 лукоморья д</a:t>
            </a:r>
            <a:r>
              <a:rPr lang="ru-RU" dirty="0" smtClean="0"/>
              <a:t>уб: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дерево</a:t>
            </a:r>
            <a:r>
              <a:rPr lang="ru-RU" dirty="0" smtClean="0"/>
              <a:t> - символ устройства мира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Admin\Desktop\wallpapers_153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142984"/>
            <a:ext cx="8429684" cy="5397516"/>
          </a:xfrm>
          <a:prstGeom prst="rect">
            <a:avLst/>
          </a:prstGeom>
          <a:noFill/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285720" y="2571744"/>
            <a:ext cx="8358246" cy="6985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57158" y="5643578"/>
            <a:ext cx="8358246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928662" y="1500174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Верхний мир</a:t>
            </a:r>
            <a:endParaRPr lang="ru-RU" sz="32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3438" y="4214818"/>
            <a:ext cx="27051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Средний мир-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71802" y="5929330"/>
            <a:ext cx="24945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Нижний мир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72066" y="1714488"/>
            <a:ext cx="2058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Волшебный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857884" y="5929330"/>
            <a:ext cx="22731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Волшебный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57752" y="4857760"/>
            <a:ext cx="3786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Наш, реальный мир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429520" y="1714488"/>
            <a:ext cx="842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Духи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715272" y="5715016"/>
            <a:ext cx="8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Духи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ru-RU" dirty="0" smtClean="0"/>
              <a:t>Налево     -    направо: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Admin\Desktop\img69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32556"/>
            <a:ext cx="8215370" cy="5825444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 rot="16200000" flipH="1">
            <a:off x="1857356" y="4143356"/>
            <a:ext cx="5357850" cy="7143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00034" y="3714752"/>
            <a:ext cx="3960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Волшебный, чужой мир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3643314"/>
            <a:ext cx="4198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Реальный, свой, наш мир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29058" y="1071546"/>
            <a:ext cx="46900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C000"/>
                </a:solidFill>
              </a:rPr>
              <a:t>Понимание устройства мира</a:t>
            </a:r>
            <a:endParaRPr lang="ru-RU" sz="28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1934" y="274638"/>
            <a:ext cx="4614866" cy="1143000"/>
          </a:xfrm>
        </p:spPr>
        <p:txBody>
          <a:bodyPr/>
          <a:lstStyle/>
          <a:p>
            <a:r>
              <a:rPr lang="ru-RU" dirty="0" smtClean="0"/>
              <a:t>Там…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4876" y="1214422"/>
            <a:ext cx="4643470" cy="4911741"/>
          </a:xfrm>
        </p:spPr>
        <p:txBody>
          <a:bodyPr/>
          <a:lstStyle/>
          <a:p>
            <a:r>
              <a:rPr lang="ru-RU" dirty="0" smtClean="0"/>
              <a:t>Тайна имени - загадка!</a:t>
            </a:r>
          </a:p>
          <a:p>
            <a:pPr>
              <a:buNone/>
            </a:pPr>
            <a:r>
              <a:rPr lang="ru-RU" dirty="0" smtClean="0"/>
              <a:t>  (кто знает, тот имеет власть над объектом)</a:t>
            </a:r>
            <a:endParaRPr lang="ru-RU" dirty="0"/>
          </a:p>
        </p:txBody>
      </p:sp>
      <p:pic>
        <p:nvPicPr>
          <p:cNvPr id="8195" name="Picture 3" descr="C:\Users\Admin\Desktop\assets-images-illustration-1_du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3976699"/>
            <a:ext cx="5429256" cy="2881301"/>
          </a:xfrm>
          <a:prstGeom prst="rect">
            <a:avLst/>
          </a:prstGeom>
          <a:noFill/>
        </p:spPr>
      </p:pic>
      <p:pic>
        <p:nvPicPr>
          <p:cNvPr id="12290" name="Picture 2" descr="C:\Users\Admin\Desktop\po_motivam_russkoj_narodnoj_skazki_vasilisa_prekrasnaj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714356"/>
            <a:ext cx="3467073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Золото – символ власти, знания.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6412"/>
          </a:xfrm>
        </p:spPr>
        <p:txBody>
          <a:bodyPr>
            <a:normAutofit/>
          </a:bodyPr>
          <a:lstStyle/>
          <a:p>
            <a:r>
              <a:rPr lang="ru-RU" dirty="0" smtClean="0"/>
              <a:t>Обладают только цари, т. е. тот, кто имеет связь с волшебным миром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Волшебный цвет</a:t>
            </a:r>
            <a:endParaRPr lang="ru-RU" dirty="0"/>
          </a:p>
        </p:txBody>
      </p:sp>
      <p:pic>
        <p:nvPicPr>
          <p:cNvPr id="9218" name="Picture 2" descr="C:\Users\Admin\Desktop\dub_s_zolotoi_cepi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2928934"/>
            <a:ext cx="4933950" cy="2714625"/>
          </a:xfrm>
          <a:prstGeom prst="rect">
            <a:avLst/>
          </a:prstGeom>
          <a:noFill/>
        </p:spPr>
      </p:pic>
      <p:pic>
        <p:nvPicPr>
          <p:cNvPr id="9220" name="Picture 4" descr="C:\Users\Admin\Desktop\242737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571744"/>
            <a:ext cx="2000264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186634" cy="1143000"/>
          </a:xfrm>
        </p:spPr>
        <p:txBody>
          <a:bodyPr/>
          <a:lstStyle/>
          <a:p>
            <a:r>
              <a:rPr lang="ru-RU" dirty="0" smtClean="0"/>
              <a:t>Круг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Волшебный</a:t>
            </a:r>
          </a:p>
          <a:p>
            <a:pPr>
              <a:buNone/>
            </a:pPr>
            <a:r>
              <a:rPr lang="ru-RU" dirty="0" smtClean="0"/>
              <a:t> признак</a:t>
            </a:r>
            <a:endParaRPr lang="ru-RU" dirty="0"/>
          </a:p>
        </p:txBody>
      </p:sp>
      <p:pic>
        <p:nvPicPr>
          <p:cNvPr id="10242" name="Picture 2" descr="C:\Users\Admin\Desktop\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642918"/>
            <a:ext cx="3624259" cy="3071834"/>
          </a:xfrm>
          <a:prstGeom prst="rect">
            <a:avLst/>
          </a:prstGeom>
          <a:noFill/>
        </p:spPr>
      </p:pic>
      <p:pic>
        <p:nvPicPr>
          <p:cNvPr id="10243" name="Picture 3" descr="C:\Users\Admin\Desktop\ivan-kupa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071942"/>
            <a:ext cx="4857784" cy="2500310"/>
          </a:xfrm>
          <a:prstGeom prst="rect">
            <a:avLst/>
          </a:prstGeom>
          <a:noFill/>
        </p:spPr>
      </p:pic>
      <p:pic>
        <p:nvPicPr>
          <p:cNvPr id="10244" name="Picture 4" descr="C:\Users\Admin\Desktop\2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3857628"/>
            <a:ext cx="3500462" cy="27574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30 витязей- 3 по10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/>
          <a:lstStyle/>
          <a:p>
            <a:r>
              <a:rPr lang="ru-RU" dirty="0" smtClean="0"/>
              <a:t>Волшебные числа:</a:t>
            </a:r>
          </a:p>
          <a:p>
            <a:r>
              <a:rPr lang="ru-RU" sz="3600" b="1" dirty="0" smtClean="0">
                <a:solidFill>
                  <a:srgbClr val="C00000"/>
                </a:solidFill>
              </a:rPr>
              <a:t>3</a:t>
            </a:r>
          </a:p>
          <a:p>
            <a:r>
              <a:rPr lang="ru-RU" sz="3600" b="1" dirty="0" smtClean="0">
                <a:solidFill>
                  <a:srgbClr val="C00000"/>
                </a:solidFill>
              </a:rPr>
              <a:t>7</a:t>
            </a:r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dirty="0" smtClean="0"/>
              <a:t>Усиление их волшебных свойств: повтор, (14) увеличение в  3,10 раз</a:t>
            </a:r>
          </a:p>
          <a:p>
            <a:pPr>
              <a:buNone/>
            </a:pPr>
            <a:r>
              <a:rPr lang="ru-RU" dirty="0" smtClean="0"/>
              <a:t>Тридевятое:                                  дюжина: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86050" y="4572008"/>
            <a:ext cx="1628780" cy="164307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3  3  3</a:t>
            </a:r>
          </a:p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3  3  3</a:t>
            </a:r>
          </a:p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3  3  3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58082" y="4857760"/>
            <a:ext cx="914400" cy="9144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3  3</a:t>
            </a:r>
          </a:p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3  3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6357958"/>
            <a:ext cx="4642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*</a:t>
            </a:r>
            <a:r>
              <a:rPr lang="ru-RU" sz="2400" b="1" dirty="0" smtClean="0"/>
              <a:t>Чётные – числа  «нашего мира»</a:t>
            </a:r>
            <a:endParaRPr lang="ru-RU" sz="2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572132" y="4000504"/>
            <a:ext cx="1143008" cy="64294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3  3  3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Царевна в темнице</a:t>
            </a:r>
            <a:endParaRPr lang="ru-RU" dirty="0"/>
          </a:p>
        </p:txBody>
      </p:sp>
      <p:pic>
        <p:nvPicPr>
          <p:cNvPr id="4" name="Picture 4" descr="C:\Users\Admin\Desktop\belaya-utochka_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072066" y="1571612"/>
            <a:ext cx="3371955" cy="45259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85786" y="1785926"/>
            <a:ext cx="362842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1. </a:t>
            </a:r>
            <a:r>
              <a:rPr lang="ru-RU" sz="2800" dirty="0" smtClean="0"/>
              <a:t>Запрет  царей и их детей на связь с внешним миром,</a:t>
            </a:r>
          </a:p>
          <a:p>
            <a:r>
              <a:rPr lang="ru-RU" sz="2800" dirty="0" smtClean="0"/>
              <a:t> обусловленный ответственностью</a:t>
            </a:r>
          </a:p>
          <a:p>
            <a:endParaRPr lang="ru-RU" sz="2800" dirty="0" smtClean="0"/>
          </a:p>
          <a:p>
            <a:r>
              <a:rPr lang="ru-RU" sz="2800" dirty="0" smtClean="0"/>
              <a:t>2. Древний обряд инициации девушки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Admin\Desktop\img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Лес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04323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Место для</a:t>
            </a:r>
          </a:p>
          <a:p>
            <a:pPr>
              <a:buNone/>
            </a:pPr>
            <a:r>
              <a:rPr lang="ru-RU" dirty="0" smtClean="0"/>
              <a:t>проведения</a:t>
            </a:r>
          </a:p>
          <a:p>
            <a:pPr>
              <a:buNone/>
            </a:pPr>
            <a:r>
              <a:rPr lang="ru-RU" dirty="0" smtClean="0"/>
              <a:t>обряда инициации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Запретное место  </a:t>
            </a:r>
            <a:endParaRPr lang="ru-RU" dirty="0"/>
          </a:p>
        </p:txBody>
      </p:sp>
      <p:pic>
        <p:nvPicPr>
          <p:cNvPr id="16386" name="Picture 2" descr="C:\Users\Admin\Desktop\5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59105" y="1317607"/>
            <a:ext cx="5984895" cy="55403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Избушка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r>
              <a:rPr lang="ru-RU" dirty="0" smtClean="0"/>
              <a:t>Вход в волшебный мир</a:t>
            </a:r>
            <a:endParaRPr lang="ru-RU" dirty="0"/>
          </a:p>
        </p:txBody>
      </p:sp>
      <p:pic>
        <p:nvPicPr>
          <p:cNvPr id="13314" name="Picture 2" descr="C:\Users\Admin\Desktop\Ivan-Bilibin-Illustration-for-the-front-cover-of-the-book-in-the-series-Ta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219200"/>
            <a:ext cx="3676650" cy="5638800"/>
          </a:xfrm>
          <a:prstGeom prst="rect">
            <a:avLst/>
          </a:prstGeom>
          <a:noFill/>
        </p:spPr>
      </p:pic>
      <p:pic>
        <p:nvPicPr>
          <p:cNvPr id="13315" name="Picture 3" descr="C:\Users\Admin\Desktop\115288076_3201191_do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857364"/>
            <a:ext cx="3714776" cy="2009779"/>
          </a:xfrm>
          <a:prstGeom prst="rect">
            <a:avLst/>
          </a:prstGeom>
          <a:noFill/>
        </p:spPr>
      </p:pic>
      <p:pic>
        <p:nvPicPr>
          <p:cNvPr id="13316" name="Picture 4" descr="C:\Users\Admin\Desktop\5730e2baabd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43314"/>
            <a:ext cx="1785950" cy="1555738"/>
          </a:xfrm>
          <a:prstGeom prst="rect">
            <a:avLst/>
          </a:prstGeom>
          <a:noFill/>
        </p:spPr>
      </p:pic>
      <p:pic>
        <p:nvPicPr>
          <p:cNvPr id="13317" name="Picture 5" descr="C:\Users\Admin\Desktop\margela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5095869"/>
            <a:ext cx="2357454" cy="1762131"/>
          </a:xfrm>
          <a:prstGeom prst="rect">
            <a:avLst/>
          </a:prstGeom>
          <a:noFill/>
        </p:spPr>
      </p:pic>
      <p:pic>
        <p:nvPicPr>
          <p:cNvPr id="13318" name="Picture 6" descr="C:\Users\Admin\Desktop\1427304119_2015-03-25_2003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3857628"/>
            <a:ext cx="2125647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дух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5757874" cy="4525963"/>
          </a:xfrm>
        </p:spPr>
        <p:txBody>
          <a:bodyPr/>
          <a:lstStyle/>
          <a:p>
            <a:r>
              <a:rPr lang="ru-RU" dirty="0" smtClean="0"/>
              <a:t>Мёртвые не выносят запаха живых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2800" dirty="0" smtClean="0"/>
              <a:t>(переосмысление)</a:t>
            </a:r>
          </a:p>
          <a:p>
            <a:r>
              <a:rPr lang="ru-RU" dirty="0" smtClean="0"/>
              <a:t>Слепота  </a:t>
            </a:r>
            <a:endParaRPr lang="ru-RU" dirty="0"/>
          </a:p>
        </p:txBody>
      </p:sp>
      <p:pic>
        <p:nvPicPr>
          <p:cNvPr id="15362" name="Picture 2" descr="C:\Users\Admin\Desktop\_5_20130110_14700594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1285860"/>
            <a:ext cx="2447925" cy="5334000"/>
          </a:xfrm>
          <a:prstGeom prst="rect">
            <a:avLst/>
          </a:prstGeom>
          <a:noFill/>
        </p:spPr>
      </p:pic>
      <p:pic>
        <p:nvPicPr>
          <p:cNvPr id="15363" name="Picture 3" descr="C:\Users\Admin\Desktop\0009200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2357430"/>
            <a:ext cx="2428892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Мёд пил</a:t>
            </a:r>
            <a:endParaRPr lang="ru-RU" dirty="0"/>
          </a:p>
        </p:txBody>
      </p:sp>
      <p:pic>
        <p:nvPicPr>
          <p:cNvPr id="4" name="Picture 3" descr="C:\Users\Admin\Desktop\biab121a_catpag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419872" y="2852936"/>
            <a:ext cx="4709378" cy="364333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8596" y="1214422"/>
            <a:ext cx="85011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b="1" i="1" dirty="0" smtClean="0"/>
              <a:t>Разделить пищу – значит, стать «своим»</a:t>
            </a:r>
          </a:p>
          <a:p>
            <a:pPr marL="342900" indent="-342900">
              <a:buAutoNum type="arabicPeriod"/>
            </a:pPr>
            <a:r>
              <a:rPr lang="ru-RU" sz="2800" b="1" i="1" dirty="0" smtClean="0"/>
              <a:t>Не боится пищи мёртвых – есть связь  с волшебным миром </a:t>
            </a:r>
            <a:endParaRPr lang="ru-RU" sz="2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Баба-яга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257676" cy="4525963"/>
          </a:xfrm>
        </p:spPr>
        <p:txBody>
          <a:bodyPr/>
          <a:lstStyle/>
          <a:p>
            <a:r>
              <a:rPr lang="ru-RU" dirty="0" smtClean="0"/>
              <a:t>Мертвец, страж</a:t>
            </a:r>
          </a:p>
          <a:p>
            <a:pPr>
              <a:buNone/>
            </a:pPr>
            <a:r>
              <a:rPr lang="ru-RU" dirty="0" smtClean="0"/>
              <a:t> (представитель волшебного мира) </a:t>
            </a:r>
          </a:p>
          <a:p>
            <a:pPr>
              <a:buNone/>
            </a:pPr>
            <a:r>
              <a:rPr lang="ru-RU" dirty="0" smtClean="0"/>
              <a:t>3 вида:</a:t>
            </a:r>
          </a:p>
          <a:p>
            <a:pPr>
              <a:buNone/>
            </a:pPr>
            <a:r>
              <a:rPr lang="ru-RU" dirty="0" smtClean="0"/>
              <a:t>Дарительница</a:t>
            </a:r>
          </a:p>
          <a:p>
            <a:pPr>
              <a:buNone/>
            </a:pPr>
            <a:r>
              <a:rPr lang="ru-RU" dirty="0" smtClean="0"/>
              <a:t>Похитительница</a:t>
            </a:r>
          </a:p>
          <a:p>
            <a:pPr>
              <a:buNone/>
            </a:pPr>
            <a:r>
              <a:rPr lang="ru-RU" dirty="0" smtClean="0"/>
              <a:t>Прародительница </a:t>
            </a:r>
            <a:endParaRPr lang="ru-RU" dirty="0"/>
          </a:p>
        </p:txBody>
      </p:sp>
      <p:pic>
        <p:nvPicPr>
          <p:cNvPr id="14338" name="Picture 2" descr="C:\Users\Admin\Desktop\bilib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214422"/>
            <a:ext cx="4572032" cy="5643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Невиданные звери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429684" cy="535785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7410" name="Picture 2" descr="C:\Users\Admin\Desktop\8388188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4429132"/>
            <a:ext cx="3297247" cy="2000264"/>
          </a:xfrm>
          <a:prstGeom prst="rect">
            <a:avLst/>
          </a:prstGeom>
          <a:noFill/>
        </p:spPr>
      </p:pic>
      <p:pic>
        <p:nvPicPr>
          <p:cNvPr id="17411" name="Picture 3" descr="C:\Users\Admin\Desktop\Drawn_wallpapers_Pegasus_032512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429132"/>
            <a:ext cx="3357586" cy="2143140"/>
          </a:xfrm>
          <a:prstGeom prst="rect">
            <a:avLst/>
          </a:prstGeom>
          <a:noFill/>
        </p:spPr>
      </p:pic>
      <p:pic>
        <p:nvPicPr>
          <p:cNvPr id="17412" name="Picture 4" descr="C:\Users\Admin\Desktop\Magic_Animals_WallpapersTHR999_HKRG-9.jpg_Magic_Animals_WallpapersTHR999HKRG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1214422"/>
            <a:ext cx="3448040" cy="2565415"/>
          </a:xfrm>
          <a:prstGeom prst="rect">
            <a:avLst/>
          </a:prstGeom>
          <a:noFill/>
        </p:spPr>
      </p:pic>
      <p:pic>
        <p:nvPicPr>
          <p:cNvPr id="17413" name="Picture 5" descr="C:\Users\Admin\Desktop\1354666190-0416729-www.nevsepic.com.u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5918" y="1428736"/>
            <a:ext cx="4357718" cy="2928958"/>
          </a:xfrm>
          <a:prstGeom prst="rect">
            <a:avLst/>
          </a:prstGeom>
          <a:noFill/>
        </p:spPr>
      </p:pic>
      <p:pic>
        <p:nvPicPr>
          <p:cNvPr id="17414" name="Picture 6" descr="C:\Users\Admin\Desktop\1227988386_autumn_listening_by_lizkay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1214422"/>
            <a:ext cx="2582886" cy="2222510"/>
          </a:xfrm>
          <a:prstGeom prst="rect">
            <a:avLst/>
          </a:prstGeom>
          <a:noFill/>
        </p:spPr>
      </p:pic>
      <p:pic>
        <p:nvPicPr>
          <p:cNvPr id="17415" name="Picture 7" descr="C:\Users\Admin\Desktop\1249999649.grypwolf_aeyri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4643446"/>
            <a:ext cx="3249595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Часть целого – хранит силу целого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7" name="Picture 3" descr="C:\Users\Admin\Desktop\printing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1500174"/>
            <a:ext cx="5019675" cy="4000500"/>
          </a:xfrm>
          <a:prstGeom prst="rect">
            <a:avLst/>
          </a:prstGeom>
          <a:noFill/>
        </p:spPr>
      </p:pic>
      <p:pic>
        <p:nvPicPr>
          <p:cNvPr id="11268" name="Picture 4" descr="C:\Users\Admin\Desktop\bac452e274cc2a325e90ec3246f4d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714356"/>
            <a:ext cx="2438400" cy="3511550"/>
          </a:xfrm>
          <a:prstGeom prst="rect">
            <a:avLst/>
          </a:prstGeom>
          <a:noFill/>
        </p:spPr>
      </p:pic>
      <p:pic>
        <p:nvPicPr>
          <p:cNvPr id="11269" name="Picture 5" descr="C:\Users\Admin\Desktop\imag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730625"/>
            <a:ext cx="4608513" cy="3127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Сила слова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471990" cy="4525963"/>
          </a:xfrm>
        </p:spPr>
        <p:txBody>
          <a:bodyPr/>
          <a:lstStyle/>
          <a:p>
            <a:r>
              <a:rPr lang="ru-RU" dirty="0" smtClean="0"/>
              <a:t>Вера древнего человека в его силу</a:t>
            </a:r>
            <a:endParaRPr lang="ru-RU" dirty="0"/>
          </a:p>
        </p:txBody>
      </p:sp>
      <p:pic>
        <p:nvPicPr>
          <p:cNvPr id="12290" name="Picture 2" descr="C:\Users\Admin\Desktop\siwka_burka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357298"/>
            <a:ext cx="4010031" cy="51371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Герой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Ущербный</a:t>
            </a:r>
            <a:endParaRPr lang="ru-RU" dirty="0"/>
          </a:p>
        </p:txBody>
      </p:sp>
      <p:pic>
        <p:nvPicPr>
          <p:cNvPr id="19458" name="Picture 2" descr="C:\Users\Admin\Desktop\fdc7ea1544a07cbaec4b3a1ed1c4fbc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2071678"/>
            <a:ext cx="3214710" cy="3836998"/>
          </a:xfrm>
          <a:prstGeom prst="rect">
            <a:avLst/>
          </a:prstGeom>
          <a:noFill/>
        </p:spPr>
      </p:pic>
      <p:pic>
        <p:nvPicPr>
          <p:cNvPr id="19459" name="Picture 3" descr="C:\Users\Admin\Desktop\imgh106770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2143116"/>
            <a:ext cx="2571768" cy="3700469"/>
          </a:xfrm>
          <a:prstGeom prst="rect">
            <a:avLst/>
          </a:prstGeom>
          <a:noFill/>
        </p:spPr>
      </p:pic>
      <p:pic>
        <p:nvPicPr>
          <p:cNvPr id="19462" name="Picture 6" descr="C:\Users\Admin\Desktop\0_87ae2_a4d963d0_ori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214554"/>
            <a:ext cx="1928826" cy="321471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14348" y="5786454"/>
            <a:ext cx="1242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«</a:t>
            </a:r>
            <a:r>
              <a:rPr lang="ru-RU" dirty="0" err="1" smtClean="0"/>
              <a:t>Дурачок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214678" y="5857892"/>
            <a:ext cx="158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Младший сын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286512" y="5857892"/>
            <a:ext cx="875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Сирота</a:t>
            </a:r>
            <a:endParaRPr lang="ru-RU" dirty="0"/>
          </a:p>
        </p:txBody>
      </p:sp>
      <p:pic>
        <p:nvPicPr>
          <p:cNvPr id="19463" name="Picture 7" descr="C:\Users\Admin\Desktop\118026419_1011SKAZKI1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0"/>
            <a:ext cx="1643074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Завязка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91264" cy="5217443"/>
          </a:xfrm>
        </p:spPr>
        <p:txBody>
          <a:bodyPr/>
          <a:lstStyle/>
          <a:p>
            <a:r>
              <a:rPr lang="ru-RU" dirty="0" smtClean="0"/>
              <a:t>Отлучка – нарушение запрета – беда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* Трудная задача </a:t>
            </a:r>
            <a:endParaRPr lang="ru-RU" dirty="0"/>
          </a:p>
        </p:txBody>
      </p:sp>
      <p:pic>
        <p:nvPicPr>
          <p:cNvPr id="18434" name="Picture 2" descr="C:\Users\Admin\Desktop\1410524828propp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33802" y="2786058"/>
            <a:ext cx="5310198" cy="3444880"/>
          </a:xfrm>
          <a:prstGeom prst="rect">
            <a:avLst/>
          </a:prstGeom>
          <a:noFill/>
        </p:spPr>
      </p:pic>
      <p:pic>
        <p:nvPicPr>
          <p:cNvPr id="18435" name="Picture 3" descr="C:\Users\Admin\Desktop\5potoj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857364"/>
            <a:ext cx="3924301" cy="47625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143372" y="2143116"/>
            <a:ext cx="5000628" cy="9858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/>
          </a:bodyPr>
          <a:lstStyle/>
          <a:p>
            <a:r>
              <a:rPr lang="ru-RU" i="1" dirty="0" smtClean="0">
                <a:solidFill>
                  <a:srgbClr val="002060"/>
                </a:solidFill>
              </a:rPr>
              <a:t>Испытания 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rgbClr val="002060"/>
                </a:solidFill>
                <a:latin typeface="Monotype Corsiva" pitchFamily="66" charset="0"/>
                <a:cs typeface="Cordia New" pitchFamily="34" charset="-34"/>
              </a:rPr>
              <a:t>Чаще – три (И днём и ночью- Опасность сна)  </a:t>
            </a:r>
          </a:p>
          <a:p>
            <a:pPr>
              <a:buNone/>
            </a:pPr>
            <a:r>
              <a:rPr lang="ru-RU" b="1" i="1" dirty="0" smtClean="0">
                <a:solidFill>
                  <a:srgbClr val="002060"/>
                </a:solidFill>
                <a:latin typeface="Monotype Corsiva" pitchFamily="66" charset="0"/>
                <a:cs typeface="Cordia New" pitchFamily="34" charset="-34"/>
              </a:rPr>
              <a:t>Волшебные помощники </a:t>
            </a:r>
            <a:endParaRPr lang="ru-RU" b="1" i="1" dirty="0">
              <a:solidFill>
                <a:srgbClr val="002060"/>
              </a:solidFill>
              <a:latin typeface="Monotype Corsiva" pitchFamily="66" charset="0"/>
              <a:cs typeface="Cordia New" pitchFamily="34" charset="-34"/>
            </a:endParaRPr>
          </a:p>
        </p:txBody>
      </p:sp>
      <p:pic>
        <p:nvPicPr>
          <p:cNvPr id="1026" name="Picture 2" descr="C:\Users\Admin\Desktop\img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71612"/>
            <a:ext cx="7808940" cy="5072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002060"/>
                </a:solidFill>
              </a:rPr>
              <a:t>Путешествие в волшебный мир 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Обряд инициации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Состояние временной смерти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Получение знаний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Приобретение связи с волшебным миром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Признак зарождающегося патриархата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Возвращение из волшебного мира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Desktop\img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Конструкция сказки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Admin\Desktop\565777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71612"/>
            <a:ext cx="8358246" cy="464347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80118" y="4206078"/>
            <a:ext cx="141845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помощник</a:t>
            </a:r>
            <a:endParaRPr lang="ru-RU" b="1" i="1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5940152" y="2060848"/>
            <a:ext cx="0" cy="33123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Admin\Desktop\0013-013-Kompozitsija-skaz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Admin\Desktop\0009-009-Volshebnye-skaz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Классификация </a:t>
            </a:r>
            <a:r>
              <a:rPr lang="ru-RU" b="1" dirty="0" smtClean="0">
                <a:solidFill>
                  <a:srgbClr val="FF0000"/>
                </a:solidFill>
              </a:rPr>
              <a:t>волшебной</a:t>
            </a:r>
            <a:r>
              <a:rPr lang="ru-RU" b="1" dirty="0" smtClean="0">
                <a:solidFill>
                  <a:srgbClr val="002060"/>
                </a:solidFill>
              </a:rPr>
              <a:t> сказки</a:t>
            </a:r>
            <a:endParaRPr lang="ru-RU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600200"/>
          <a:ext cx="9144000" cy="516637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048000"/>
                <a:gridCol w="3048000"/>
                <a:gridCol w="3048000"/>
              </a:tblGrid>
              <a:tr h="156210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C00000"/>
                          </a:solidFill>
                        </a:rPr>
                        <a:t>Народная</a:t>
                      </a:r>
                    </a:p>
                    <a:p>
                      <a:pPr algn="ctr"/>
                      <a:r>
                        <a:rPr lang="ru-RU" sz="3200" b="1" dirty="0" smtClean="0">
                          <a:solidFill>
                            <a:srgbClr val="C00000"/>
                          </a:solidFill>
                        </a:rPr>
                        <a:t>(Фольклорная)</a:t>
                      </a:r>
                      <a:endParaRPr lang="ru-RU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C00000"/>
                          </a:solidFill>
                        </a:rPr>
                        <a:t>Литературная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C00000"/>
                          </a:solidFill>
                        </a:rPr>
                        <a:t>Авторская</a:t>
                      </a:r>
                      <a:endParaRPr lang="ru-RU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156210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Устная </a:t>
                      </a:r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Письменная,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переписанная на бумагу</a:t>
                      </a:r>
                    </a:p>
                    <a:p>
                      <a:pPr algn="ctr"/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Повышенная степень</a:t>
                      </a:r>
                      <a:r>
                        <a:rPr lang="ru-RU" sz="3200" b="1" baseline="0" dirty="0" smtClean="0">
                          <a:solidFill>
                            <a:srgbClr val="002060"/>
                          </a:solidFill>
                        </a:rPr>
                        <a:t> психологизма</a:t>
                      </a:r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156210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Персонажи-</a:t>
                      </a:r>
                      <a:r>
                        <a:rPr lang="ru-RU" sz="3200" b="1" baseline="0" dirty="0" smtClean="0">
                          <a:solidFill>
                            <a:srgbClr val="002060"/>
                          </a:solidFill>
                        </a:rPr>
                        <a:t> «</a:t>
                      </a:r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знаки»</a:t>
                      </a:r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Персонажи-</a:t>
                      </a:r>
                      <a:r>
                        <a:rPr lang="ru-RU" sz="3200" b="1" baseline="0" dirty="0" smtClean="0">
                          <a:solidFill>
                            <a:srgbClr val="002060"/>
                          </a:solidFill>
                        </a:rPr>
                        <a:t> «</a:t>
                      </a:r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знаки»</a:t>
                      </a:r>
                    </a:p>
                    <a:p>
                      <a:pPr algn="ctr"/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Персонажи- «образы»</a:t>
                      </a:r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427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Admin\Desktop\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58" y="214290"/>
            <a:ext cx="8215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Сказка в современной литературе</a:t>
            </a:r>
            <a:endParaRPr lang="ru-RU" sz="2800" b="1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3714744" y="221455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5715016"/>
            <a:ext cx="9144000" cy="1142984"/>
          </a:xfrm>
          <a:prstGeom prst="roundRect">
            <a:avLst/>
          </a:prstGeom>
          <a:solidFill>
            <a:srgbClr val="EF951D"/>
          </a:solidFill>
          <a:ln>
            <a:solidFill>
              <a:srgbClr val="EF95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«Карты </a:t>
            </a:r>
            <a:r>
              <a:rPr lang="ru-RU" dirty="0" err="1" smtClean="0"/>
              <a:t>Проппа</a:t>
            </a:r>
            <a:r>
              <a:rPr lang="ru-RU" dirty="0" smtClean="0"/>
              <a:t>» - 31 ситуация в народной сказке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214290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Возможность создания своей сказки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5715016"/>
            <a:ext cx="9144000" cy="1142984"/>
          </a:xfrm>
          <a:prstGeom prst="roundRect">
            <a:avLst/>
          </a:prstGeom>
          <a:solidFill>
            <a:srgbClr val="EF951D"/>
          </a:solidFill>
          <a:ln>
            <a:solidFill>
              <a:srgbClr val="EF95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C:\Users\Admin\Desktop\IMG_07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71678"/>
            <a:ext cx="9144000" cy="47863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8193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Приключенческая литература</a:t>
            </a:r>
            <a:endParaRPr lang="ru-RU" b="1" i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Герой несчастный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Путешествие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Задача 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Помощники 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Восполнение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Возвращение 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Счастье 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Admin\Desktop\327751_html_m9b564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21510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000232" y="214290"/>
            <a:ext cx="5643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Конструкция детектива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 smtClean="0"/>
              <a:t>Работа с поэтическим произведение. </a:t>
            </a:r>
            <a:br>
              <a:rPr lang="ru-RU" altLang="ru-RU" dirty="0" smtClean="0"/>
            </a:br>
            <a:r>
              <a:rPr lang="ru-RU" altLang="ru-RU" dirty="0" smtClean="0"/>
              <a:t>Виды рифм</a:t>
            </a:r>
          </a:p>
        </p:txBody>
      </p:sp>
      <p:sp>
        <p:nvSpPr>
          <p:cNvPr id="3379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dirty="0" smtClean="0"/>
              <a:t>Парные (смежные</a:t>
            </a:r>
            <a:r>
              <a:rPr lang="ru-RU" altLang="ru-RU" dirty="0" smtClean="0"/>
              <a:t>) </a:t>
            </a:r>
            <a:r>
              <a:rPr lang="ru-RU" altLang="ru-RU" dirty="0" err="1" smtClean="0"/>
              <a:t>аавв</a:t>
            </a:r>
            <a:endParaRPr lang="ru-RU" altLang="ru-RU" dirty="0" smtClean="0"/>
          </a:p>
          <a:p>
            <a:endParaRPr lang="ru-RU" altLang="ru-RU" dirty="0" smtClean="0"/>
          </a:p>
          <a:p>
            <a:r>
              <a:rPr lang="ru-RU" altLang="ru-RU" dirty="0" smtClean="0"/>
              <a:t>Чередующиеся  </a:t>
            </a:r>
            <a:r>
              <a:rPr lang="ru-RU" altLang="ru-RU" dirty="0" err="1" smtClean="0"/>
              <a:t>авав</a:t>
            </a:r>
            <a:endParaRPr lang="ru-RU" altLang="ru-RU" dirty="0" smtClean="0"/>
          </a:p>
          <a:p>
            <a:endParaRPr lang="ru-RU" altLang="ru-RU" dirty="0" smtClean="0"/>
          </a:p>
          <a:p>
            <a:r>
              <a:rPr lang="ru-RU" altLang="ru-RU" dirty="0" smtClean="0"/>
              <a:t>Охватные </a:t>
            </a:r>
            <a:r>
              <a:rPr lang="ru-RU" altLang="ru-RU" dirty="0"/>
              <a:t> </a:t>
            </a:r>
            <a:r>
              <a:rPr lang="ru-RU" altLang="ru-RU" dirty="0" smtClean="0"/>
              <a:t> </a:t>
            </a:r>
            <a:r>
              <a:rPr lang="ru-RU" altLang="ru-RU" dirty="0" err="1" smtClean="0"/>
              <a:t>авва</a:t>
            </a:r>
            <a:endParaRPr lang="ru-RU" altLang="ru-RU" dirty="0" smtClean="0"/>
          </a:p>
          <a:p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10377751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mtClean="0"/>
              <a:t>Ритм </a:t>
            </a:r>
          </a:p>
        </p:txBody>
      </p:sp>
      <p:sp>
        <p:nvSpPr>
          <p:cNvPr id="34819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 typeface="Arial" charset="0"/>
              <a:buNone/>
            </a:pPr>
            <a:r>
              <a:rPr lang="ru-RU" altLang="ru-RU" smtClean="0"/>
              <a:t>Ямб</a:t>
            </a:r>
          </a:p>
          <a:p>
            <a:pPr marL="0" indent="0">
              <a:buFont typeface="Arial" charset="0"/>
              <a:buNone/>
            </a:pPr>
            <a:r>
              <a:rPr lang="ru-RU" altLang="ru-RU" smtClean="0"/>
              <a:t>Куда идём мы с Пятачком…</a:t>
            </a:r>
          </a:p>
          <a:p>
            <a:pPr marL="0" indent="0">
              <a:buFont typeface="Arial" charset="0"/>
              <a:buNone/>
            </a:pPr>
            <a:r>
              <a:rPr lang="ru-RU" altLang="ru-RU" smtClean="0"/>
              <a:t>Хорей</a:t>
            </a:r>
          </a:p>
          <a:p>
            <a:pPr marL="0" indent="0">
              <a:buFont typeface="Arial" charset="0"/>
              <a:buNone/>
            </a:pPr>
            <a:r>
              <a:rPr lang="ru-RU" altLang="ru-RU" smtClean="0"/>
              <a:t>Наша Таня громко плачет…</a:t>
            </a:r>
          </a:p>
          <a:p>
            <a:pPr marL="0" indent="0">
              <a:buFont typeface="Arial" charset="0"/>
              <a:buNone/>
            </a:pPr>
            <a:r>
              <a:rPr lang="ru-RU" altLang="ru-RU" smtClean="0"/>
              <a:t>Дактиль</a:t>
            </a:r>
          </a:p>
          <a:p>
            <a:pPr marL="0" indent="0">
              <a:buFont typeface="Arial" charset="0"/>
              <a:buNone/>
            </a:pPr>
            <a:r>
              <a:rPr lang="ru-RU" altLang="ru-RU" smtClean="0"/>
              <a:t>Ну-ка, знаток, поработай мозгами…</a:t>
            </a:r>
          </a:p>
          <a:p>
            <a:pPr marL="0" indent="0">
              <a:buFont typeface="Arial" charset="0"/>
              <a:buNone/>
            </a:pPr>
            <a:r>
              <a:rPr lang="ru-RU" altLang="ru-RU" smtClean="0"/>
              <a:t>Анапест</a:t>
            </a:r>
          </a:p>
          <a:p>
            <a:pPr marL="0" indent="0">
              <a:buFont typeface="Arial" charset="0"/>
              <a:buNone/>
            </a:pPr>
            <a:r>
              <a:rPr lang="ru-RU" altLang="ru-RU" smtClean="0"/>
              <a:t>Шагане, ты моя, Шагане…</a:t>
            </a:r>
          </a:p>
        </p:txBody>
      </p:sp>
    </p:spTree>
    <p:extLst>
      <p:ext uri="{BB962C8B-B14F-4D97-AF65-F5344CB8AC3E}">
        <p14:creationId xmlns:p14="http://schemas.microsoft.com/office/powerpoint/2010/main" val="201286863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5400675"/>
          </a:xfrm>
          <a:solidFill>
            <a:schemeClr val="accent2">
              <a:lumMod val="20000"/>
              <a:lumOff val="80000"/>
            </a:schemeClr>
          </a:solidFill>
        </p:spPr>
        <p:txBody>
          <a:bodyPr rtlCol="0">
            <a:normAutofit fontScale="92500" lnSpcReduction="10000"/>
          </a:bodyPr>
          <a:lstStyle/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Эпитет – художественное образное определение</a:t>
            </a:r>
          </a:p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Сравнение- слово или выражение, содержащее уподобление одного предмета другому</a:t>
            </a:r>
          </a:p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Метафора- оборот речи, состоящий в употреблении слов и выражений в переносном смысле </a:t>
            </a:r>
          </a:p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Олицетворение – выражение, представление в образе живого существа</a:t>
            </a:r>
          </a:p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Гипербола- чрезмерное преувеличение </a:t>
            </a:r>
          </a:p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Литота –непомерное преуменьшение</a:t>
            </a:r>
          </a:p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Ирония – употребление слова, выражения в смысле, обратном буквальному, с целью насмешки </a:t>
            </a:r>
          </a:p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Контраст – противопоставление событий и слов</a:t>
            </a:r>
          </a:p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Звукопись –звукоподражание, акцентирование определённого звука</a:t>
            </a:r>
          </a:p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7756525" cy="10541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800" smtClean="0"/>
              <a:t>Выразительные художественные средства</a:t>
            </a:r>
          </a:p>
        </p:txBody>
      </p:sp>
    </p:spTree>
    <p:extLst>
      <p:ext uri="{BB962C8B-B14F-4D97-AF65-F5344CB8AC3E}">
        <p14:creationId xmlns:p14="http://schemas.microsoft.com/office/powerpoint/2010/main" val="354071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6492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smtClean="0"/>
              <a:t>Универсальный план </a:t>
            </a:r>
            <a:r>
              <a:rPr lang="ru-RU" sz="4000" dirty="0"/>
              <a:t>работы над </a:t>
            </a:r>
            <a:r>
              <a:rPr lang="ru-RU" sz="4000" dirty="0" smtClean="0"/>
              <a:t>произведением</a:t>
            </a:r>
            <a:endParaRPr lang="ru-RU" sz="4000" dirty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0" y="1071563"/>
            <a:ext cx="9144000" cy="5643562"/>
          </a:xfrm>
          <a:solidFill>
            <a:schemeClr val="accent2">
              <a:lumMod val="20000"/>
              <a:lumOff val="80000"/>
            </a:schemeClr>
          </a:solidFill>
        </p:spPr>
        <p:txBody>
          <a:bodyPr rtlCol="0">
            <a:normAutofit fontScale="925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2800" b="1" dirty="0" smtClean="0"/>
              <a:t>Создание условий восприятия (внутренний мир ребёнка)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2800" b="1" dirty="0" smtClean="0"/>
              <a:t>Первичное восприятие с нацеливанием на чувства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2800" b="1" dirty="0" smtClean="0"/>
              <a:t>Определение эмоциональной направленности произведения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2800" b="1" dirty="0" smtClean="0"/>
              <a:t>*История создания произведения (время, автор, события)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2800" b="1" dirty="0" smtClean="0"/>
              <a:t>Вторичное восприятие с нацеливанием на анализ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2800" b="1" dirty="0" smtClean="0"/>
              <a:t>Анализ темы, идеи, сюжета, композиции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2800" b="1" dirty="0" smtClean="0"/>
              <a:t>Анализ приёмов, образов, выразительных средств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2800" b="1" dirty="0" smtClean="0"/>
              <a:t>Синтез - более сложное обобщение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altLang="ru-RU" sz="2800" b="1" dirty="0" smtClean="0"/>
              <a:t>Обращение к внутреннему миру ребёнка (повышение эмоционально-нравственного уровня)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altLang="ru-RU" sz="2800" b="1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altLang="ru-RU" sz="20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altLang="ru-RU" sz="20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altLang="ru-RU" sz="1400" dirty="0" smtClean="0"/>
              <a:t> </a:t>
            </a:r>
            <a:endParaRPr lang="ru-RU" altLang="ru-RU" sz="1200" dirty="0" smtClean="0"/>
          </a:p>
        </p:txBody>
      </p:sp>
    </p:spTree>
    <p:extLst>
      <p:ext uri="{BB962C8B-B14F-4D97-AF65-F5344CB8AC3E}">
        <p14:creationId xmlns:p14="http://schemas.microsoft.com/office/powerpoint/2010/main" val="165796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Что лежит в основе волшебной сказки?</a:t>
            </a:r>
          </a:p>
          <a:p>
            <a:r>
              <a:rPr lang="ru-RU" dirty="0" smtClean="0"/>
              <a:t>Каковы основные законы волшебной сказки?</a:t>
            </a:r>
          </a:p>
          <a:p>
            <a:r>
              <a:rPr lang="ru-RU" dirty="0" smtClean="0"/>
              <a:t>На чём основана завязка сюжета?</a:t>
            </a:r>
          </a:p>
          <a:p>
            <a:r>
              <a:rPr lang="ru-RU" dirty="0" smtClean="0"/>
              <a:t>Каковы признаки «волшебного мира»?</a:t>
            </a:r>
          </a:p>
          <a:p>
            <a:r>
              <a:rPr lang="ru-RU" dirty="0" smtClean="0"/>
              <a:t>Что добывает герой в волшебной сказке?</a:t>
            </a:r>
          </a:p>
          <a:p>
            <a:r>
              <a:rPr lang="ru-RU" dirty="0" smtClean="0"/>
              <a:t>О чём свидетельствует  «несчастье» героя сказки ?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82385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Desktop\использованные\mota_ru_0032603-192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384300" cy="614366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928662" y="642918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С возвращением из путешествия в волшебный мир!</a:t>
            </a:r>
            <a:endParaRPr lang="ru-RU" sz="24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4-конечная звезда 6"/>
          <p:cNvSpPr/>
          <p:nvPr/>
        </p:nvSpPr>
        <p:spPr>
          <a:xfrm>
            <a:off x="642910" y="642918"/>
            <a:ext cx="285752" cy="357190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4-конечная звезда 7"/>
          <p:cNvSpPr/>
          <p:nvPr/>
        </p:nvSpPr>
        <p:spPr>
          <a:xfrm>
            <a:off x="642910" y="1928802"/>
            <a:ext cx="285752" cy="357190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4-конечная звезда 8"/>
          <p:cNvSpPr/>
          <p:nvPr/>
        </p:nvSpPr>
        <p:spPr>
          <a:xfrm>
            <a:off x="7715272" y="1357298"/>
            <a:ext cx="285752" cy="357190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4-конечная звезда 9"/>
          <p:cNvSpPr/>
          <p:nvPr/>
        </p:nvSpPr>
        <p:spPr>
          <a:xfrm>
            <a:off x="8358214" y="2928934"/>
            <a:ext cx="285752" cy="357190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4-конечная звезда 10"/>
          <p:cNvSpPr/>
          <p:nvPr/>
        </p:nvSpPr>
        <p:spPr>
          <a:xfrm>
            <a:off x="8429652" y="571480"/>
            <a:ext cx="285752" cy="357190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8215338" y="6072206"/>
            <a:ext cx="571504" cy="414358"/>
          </a:xfrm>
          <a:prstGeom prst="rect">
            <a:avLst/>
          </a:prstGeom>
          <a:solidFill>
            <a:srgbClr val="040404"/>
          </a:solidFill>
          <a:ln>
            <a:solidFill>
              <a:srgbClr val="0404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Дуга 15"/>
          <p:cNvSpPr/>
          <p:nvPr/>
        </p:nvSpPr>
        <p:spPr>
          <a:xfrm rot="10152904">
            <a:off x="4159091" y="3166932"/>
            <a:ext cx="1056472" cy="714380"/>
          </a:xfrm>
          <a:prstGeom prst="arc">
            <a:avLst>
              <a:gd name="adj1" fmla="val 12307813"/>
              <a:gd name="adj2" fmla="val 829805"/>
            </a:avLst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4-конечная звезда 16"/>
          <p:cNvSpPr/>
          <p:nvPr/>
        </p:nvSpPr>
        <p:spPr>
          <a:xfrm>
            <a:off x="4357686" y="3786190"/>
            <a:ext cx="142876" cy="214314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лнцестояние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2410</TotalTime>
  <Words>1012</Words>
  <Application>Microsoft Office PowerPoint</Application>
  <PresentationFormat>Экран (4:3)</PresentationFormat>
  <Paragraphs>270</Paragraphs>
  <Slides>56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56</vt:i4>
      </vt:variant>
    </vt:vector>
  </HeadingPairs>
  <TitlesOfParts>
    <vt:vector size="58" baseType="lpstr">
      <vt:lpstr>Тема Office</vt:lpstr>
      <vt:lpstr>Твердый переплет</vt:lpstr>
      <vt:lpstr>Формирование системы литературных знаний через осмысление художественных произведений</vt:lpstr>
      <vt:lpstr>Формирование системы литературных знаний</vt:lpstr>
      <vt:lpstr>ЧУДО </vt:lpstr>
      <vt:lpstr>Новая Проблема:</vt:lpstr>
      <vt:lpstr>Актуальность :</vt:lpstr>
      <vt:lpstr>Что изучать?</vt:lpstr>
      <vt:lpstr>Глубокий анализ возможен,</vt:lpstr>
      <vt:lpstr>Лента времени</vt:lpstr>
      <vt:lpstr>«ЧТО ЗА ПРЕЛЕСТЬ ЭТИ СКАЗКИ!»</vt:lpstr>
      <vt:lpstr>Презентация PowerPoint</vt:lpstr>
      <vt:lpstr>Историко-жанровая классификация народных сказок</vt:lpstr>
      <vt:lpstr>Кумулятивные сказки</vt:lpstr>
      <vt:lpstr>Почему с кумулятивных?</vt:lpstr>
      <vt:lpstr>Курочка Ряба</vt:lpstr>
      <vt:lpstr>"Теремок"</vt:lpstr>
      <vt:lpstr>"Репка"</vt:lpstr>
      <vt:lpstr>Колобок </vt:lpstr>
      <vt:lpstr>Происхождение волшебной сказки</vt:lpstr>
      <vt:lpstr>Презентация PowerPoint</vt:lpstr>
      <vt:lpstr>ВНИМАНИЕ - ОТКРЫТИЯ!</vt:lpstr>
      <vt:lpstr>ПОЧЕМУ?</vt:lpstr>
      <vt:lpstr>У лукоморья дуб:  дерево - символ устройства мира </vt:lpstr>
      <vt:lpstr>Налево     -    направо: </vt:lpstr>
      <vt:lpstr>Там…</vt:lpstr>
      <vt:lpstr>Золото – символ власти, знания. </vt:lpstr>
      <vt:lpstr>Круг </vt:lpstr>
      <vt:lpstr>30 витязей- 3 по10</vt:lpstr>
      <vt:lpstr>Царевна в темнице</vt:lpstr>
      <vt:lpstr>Презентация PowerPoint</vt:lpstr>
      <vt:lpstr>Лес </vt:lpstr>
      <vt:lpstr>Избушка </vt:lpstr>
      <vt:lpstr>Русский дух</vt:lpstr>
      <vt:lpstr>Мёд пил</vt:lpstr>
      <vt:lpstr>Баба-яга</vt:lpstr>
      <vt:lpstr>Невиданные звери</vt:lpstr>
      <vt:lpstr>Часть целого – хранит силу целого </vt:lpstr>
      <vt:lpstr>Сила слова</vt:lpstr>
      <vt:lpstr>Герой </vt:lpstr>
      <vt:lpstr>Завязка </vt:lpstr>
      <vt:lpstr>Испытания </vt:lpstr>
      <vt:lpstr>Путешествие в волшебный мир </vt:lpstr>
      <vt:lpstr>Презентация PowerPoint</vt:lpstr>
      <vt:lpstr>Конструкция сказки</vt:lpstr>
      <vt:lpstr>Презентация PowerPoint</vt:lpstr>
      <vt:lpstr>Презентация PowerPoint</vt:lpstr>
      <vt:lpstr>Классификация волшебной сказки</vt:lpstr>
      <vt:lpstr>Презентация PowerPoint</vt:lpstr>
      <vt:lpstr>Презентация PowerPoint</vt:lpstr>
      <vt:lpstr>Приключенческая литература</vt:lpstr>
      <vt:lpstr>Презентация PowerPoint</vt:lpstr>
      <vt:lpstr>Работа с поэтическим произведение.  Виды рифм</vt:lpstr>
      <vt:lpstr>Ритм </vt:lpstr>
      <vt:lpstr>Выразительные художественные средства</vt:lpstr>
      <vt:lpstr>Универсальный план работы над произведением</vt:lpstr>
      <vt:lpstr>Вопросы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227</cp:revision>
  <dcterms:created xsi:type="dcterms:W3CDTF">2016-02-20T19:36:25Z</dcterms:created>
  <dcterms:modified xsi:type="dcterms:W3CDTF">2019-04-10T10:46:16Z</dcterms:modified>
</cp:coreProperties>
</file>