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90" r:id="rId5"/>
    <p:sldId id="277" r:id="rId6"/>
    <p:sldId id="258" r:id="rId7"/>
    <p:sldId id="276" r:id="rId8"/>
    <p:sldId id="275" r:id="rId9"/>
    <p:sldId id="278" r:id="rId10"/>
    <p:sldId id="279" r:id="rId11"/>
    <p:sldId id="267" r:id="rId12"/>
    <p:sldId id="259" r:id="rId13"/>
    <p:sldId id="266" r:id="rId14"/>
    <p:sldId id="260" r:id="rId15"/>
    <p:sldId id="284" r:id="rId16"/>
    <p:sldId id="261" r:id="rId17"/>
    <p:sldId id="264" r:id="rId18"/>
    <p:sldId id="262" r:id="rId19"/>
    <p:sldId id="263" r:id="rId20"/>
    <p:sldId id="286" r:id="rId21"/>
    <p:sldId id="265" r:id="rId22"/>
    <p:sldId id="287" r:id="rId23"/>
    <p:sldId id="285" r:id="rId24"/>
    <p:sldId id="268" r:id="rId25"/>
    <p:sldId id="274" r:id="rId26"/>
    <p:sldId id="281" r:id="rId27"/>
    <p:sldId id="282" r:id="rId28"/>
    <p:sldId id="283" r:id="rId29"/>
    <p:sldId id="291" r:id="rId30"/>
    <p:sldId id="269" r:id="rId31"/>
    <p:sldId id="270" r:id="rId32"/>
    <p:sldId id="271" r:id="rId33"/>
    <p:sldId id="272" r:id="rId34"/>
    <p:sldId id="288" r:id="rId35"/>
    <p:sldId id="273" r:id="rId36"/>
    <p:sldId id="289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A9E"/>
    <a:srgbClr val="C3F5F5"/>
    <a:srgbClr val="2D1440"/>
    <a:srgbClr val="512373"/>
    <a:srgbClr val="EC6E20"/>
    <a:srgbClr val="2E507A"/>
    <a:srgbClr val="401B5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533DB-D4A2-45CB-AE03-DFE1323AD0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3400A-2375-4E27-AB39-651C81909B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8E547-D195-4AAC-89EA-FB265150853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3041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AFF32-60AE-48CE-8799-B0A5F1DC12D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4131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717AF-EFBD-4C83-B66B-A76BCDC0E43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2066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220D7-6DEC-4A58-88A8-9CA4C1ACA00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7237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EEFF4-028E-4ACB-A9BD-595E1B720BB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0092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13FA1-E6B6-47BB-A966-9457EC24E5B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1466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216C7-394C-4F9A-B3C0-F7CD26C4BB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63699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04BC4-6AC7-46FA-A8DA-3C262C9D894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44180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4F645-E372-478D-A67D-96B47A6BF45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02911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53F3D-0578-4D6E-A4BE-BD06E059F59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5428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7E46B-20A1-4051-A54F-4044EAC3531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951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810F3C-0243-4AFB-A723-7B3789BB0550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36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857232"/>
            <a:ext cx="7632848" cy="331236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Достижение планируемых результатов по русскому языку в соответствии с ПООП  НОО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1046" y="3929066"/>
            <a:ext cx="6400800" cy="2213790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ru-RU" sz="4400" dirty="0" smtClean="0"/>
          </a:p>
          <a:p>
            <a:r>
              <a:rPr lang="ru-RU" sz="5400" b="1" dirty="0" smtClean="0">
                <a:solidFill>
                  <a:srgbClr val="7030A0"/>
                </a:solidFill>
              </a:rPr>
              <a:t>Работа </a:t>
            </a:r>
            <a:r>
              <a:rPr lang="ru-RU" sz="5400" b="1" dirty="0">
                <a:solidFill>
                  <a:srgbClr val="7030A0"/>
                </a:solidFill>
              </a:rPr>
              <a:t>с текстом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Обоснование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smtClean="0"/>
              <a:t>Концепция филологического образования в РФ</a:t>
            </a:r>
          </a:p>
          <a:p>
            <a:r>
              <a:rPr lang="ru-RU" dirty="0" smtClean="0"/>
              <a:t>Стандарт </a:t>
            </a:r>
          </a:p>
          <a:p>
            <a:r>
              <a:rPr lang="ru-RU" dirty="0" smtClean="0"/>
              <a:t>Примерная основная образовательная программа образовательного учреждения</a:t>
            </a:r>
          </a:p>
          <a:p>
            <a:r>
              <a:rPr lang="ru-RU" dirty="0" smtClean="0"/>
              <a:t>Планируемые результаты освоения обучающимися основной образовательной программы начального общего образования</a:t>
            </a:r>
          </a:p>
          <a:p>
            <a:r>
              <a:rPr lang="ru-RU" dirty="0" err="1" smtClean="0"/>
              <a:t>Метапредметные</a:t>
            </a:r>
            <a:r>
              <a:rPr lang="ru-RU" dirty="0" smtClean="0"/>
              <a:t>  результаты</a:t>
            </a:r>
          </a:p>
          <a:p>
            <a:r>
              <a:rPr lang="ru-RU" dirty="0" smtClean="0"/>
              <a:t>Рабочая программа учреждения</a:t>
            </a:r>
          </a:p>
          <a:p>
            <a:r>
              <a:rPr lang="ru-RU" dirty="0" smtClean="0"/>
              <a:t>Информационная компетентность. Работа с текстом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Текст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Восприятие и понимание</a:t>
            </a:r>
          </a:p>
          <a:p>
            <a:r>
              <a:rPr lang="ru-RU" dirty="0" smtClean="0"/>
              <a:t>Сложное мыслительное действие</a:t>
            </a:r>
          </a:p>
          <a:p>
            <a:r>
              <a:rPr lang="ru-RU" dirty="0" smtClean="0"/>
              <a:t>Синтез восприятий (учитель, одноклассники, Я-сам)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7211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Цели – </a:t>
            </a:r>
            <a:br>
              <a:rPr lang="ru-RU" dirty="0" smtClean="0"/>
            </a:br>
            <a:r>
              <a:rPr lang="ru-RU" dirty="0" smtClean="0"/>
              <a:t>Планируемые результаты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Какие результаты заложены в ПООП НОО?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Цели – </a:t>
            </a:r>
            <a:br>
              <a:rPr lang="ru-RU" dirty="0" smtClean="0"/>
            </a:br>
            <a:r>
              <a:rPr lang="ru-RU" dirty="0" smtClean="0"/>
              <a:t>Планируемые результаты</a:t>
            </a:r>
            <a:br>
              <a:rPr lang="ru-RU" dirty="0" smtClean="0"/>
            </a:br>
            <a:r>
              <a:rPr lang="ru-RU" dirty="0" err="1" smtClean="0"/>
              <a:t>метапредметные</a:t>
            </a: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Первичные навыки работы с содержащейся информацией в тексте </a:t>
            </a:r>
          </a:p>
          <a:p>
            <a:r>
              <a:rPr lang="ru-RU" dirty="0" smtClean="0"/>
              <a:t>Осознанное чтение текстов</a:t>
            </a:r>
          </a:p>
          <a:p>
            <a:r>
              <a:rPr lang="ru-RU" dirty="0" smtClean="0"/>
              <a:t>Овладение элементарными навыками чтения информации</a:t>
            </a:r>
          </a:p>
          <a:p>
            <a:r>
              <a:rPr lang="ru-RU" dirty="0" smtClean="0"/>
              <a:t>Освоение, использование, поиск информации</a:t>
            </a:r>
          </a:p>
          <a:p>
            <a:r>
              <a:rPr lang="ru-RU" dirty="0" smtClean="0"/>
              <a:t>Выделение нужной информации  для решения практической или учебной задачи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7786710" y="37146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ru-RU" dirty="0" smtClean="0"/>
              <a:t>Работа с текстом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C3F5F5"/>
                </a:solidFill>
              </a:rPr>
              <a:t>*</a:t>
            </a:r>
            <a:endParaRPr lang="ru-RU" b="1" dirty="0">
              <a:solidFill>
                <a:srgbClr val="C3F5F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285992"/>
            <a:ext cx="3802388" cy="830997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Поиск  информации </a:t>
            </a:r>
          </a:p>
          <a:p>
            <a:r>
              <a:rPr lang="ru-RU" sz="2400" dirty="0" smtClean="0"/>
              <a:t>и понимание прочитанного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28926" y="3857628"/>
            <a:ext cx="4245971" cy="830997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Преобразование</a:t>
            </a:r>
          </a:p>
          <a:p>
            <a:pPr algn="ctr"/>
            <a:r>
              <a:rPr lang="ru-RU" sz="2400" dirty="0" smtClean="0"/>
              <a:t> и интерпретация информации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572132" y="2285992"/>
            <a:ext cx="3382080" cy="523220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Оценка информации</a:t>
            </a:r>
            <a:endParaRPr lang="ru-RU" sz="28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>
            <a:off x="2464579" y="1393017"/>
            <a:ext cx="1000132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3786182" y="2214554"/>
            <a:ext cx="18573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6200000" flipH="1">
            <a:off x="5357818" y="1357298"/>
            <a:ext cx="714380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5-конечная звезда 9"/>
          <p:cNvSpPr/>
          <p:nvPr/>
        </p:nvSpPr>
        <p:spPr>
          <a:xfrm>
            <a:off x="7715272" y="28572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Поиск информации и понимание прочитанного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Находить конкретные сведения, факты</a:t>
            </a:r>
          </a:p>
          <a:p>
            <a:r>
              <a:rPr lang="ru-RU" dirty="0" smtClean="0"/>
              <a:t>Определять тему и главную мысль</a:t>
            </a:r>
          </a:p>
          <a:p>
            <a:r>
              <a:rPr lang="ru-RU" dirty="0" smtClean="0"/>
              <a:t>Делить тексты на смысловые части, составлять план</a:t>
            </a:r>
          </a:p>
          <a:p>
            <a:r>
              <a:rPr lang="ru-RU" dirty="0" smtClean="0"/>
              <a:t>Находить события и их последовательность</a:t>
            </a:r>
          </a:p>
          <a:p>
            <a:r>
              <a:rPr lang="ru-RU" dirty="0" smtClean="0"/>
              <a:t>Сравнивать объекты по двум-трём признакам</a:t>
            </a:r>
          </a:p>
          <a:p>
            <a:r>
              <a:rPr lang="ru-RU" dirty="0" smtClean="0"/>
              <a:t>Понимать информацию в неявном виде, в виде таблиц, схем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7715272" y="71435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72560" cy="1285884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Преобразование</a:t>
            </a:r>
            <a:br>
              <a:rPr lang="ru-RU" sz="3600" dirty="0" smtClean="0"/>
            </a:br>
            <a:r>
              <a:rPr lang="ru-RU" sz="3600" dirty="0" smtClean="0"/>
              <a:t> и интерпретация информации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Пересказывать текст</a:t>
            </a:r>
          </a:p>
          <a:p>
            <a:r>
              <a:rPr lang="ru-RU" dirty="0" smtClean="0"/>
              <a:t>Соотносить факты с идеей</a:t>
            </a:r>
          </a:p>
          <a:p>
            <a:r>
              <a:rPr lang="ru-RU" dirty="0" smtClean="0"/>
              <a:t>Устанавливать связи, не высказанные напрямую</a:t>
            </a:r>
          </a:p>
          <a:p>
            <a:r>
              <a:rPr lang="ru-RU" dirty="0" smtClean="0"/>
              <a:t>Формулировать выводы, аргументировать</a:t>
            </a:r>
          </a:p>
          <a:p>
            <a:r>
              <a:rPr lang="ru-RU" dirty="0" smtClean="0"/>
              <a:t>Сопоставлять и обобщать </a:t>
            </a:r>
          </a:p>
          <a:p>
            <a:r>
              <a:rPr lang="ru-RU" dirty="0" smtClean="0"/>
              <a:t>Составлять небольшое монологическое высказывание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7929586" y="114298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Оценка информации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Высказывать оценочные суждения и свою точку зрения</a:t>
            </a:r>
          </a:p>
          <a:p>
            <a:r>
              <a:rPr lang="ru-RU" dirty="0" smtClean="0"/>
              <a:t>Оценивать содержание, языковые особенности и структуру текста</a:t>
            </a:r>
          </a:p>
          <a:p>
            <a:r>
              <a:rPr lang="ru-RU" dirty="0" smtClean="0"/>
              <a:t>Подвергать сомнению достоверность прочитанного</a:t>
            </a:r>
          </a:p>
          <a:p>
            <a:r>
              <a:rPr lang="ru-RU" dirty="0" smtClean="0"/>
              <a:t>Участвовать в учебном диалоге при обсуждении прочитанного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7929586" y="92867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Достижение планируемых результатов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C3F5F5"/>
                </a:solidFill>
              </a:rPr>
              <a:t>*</a:t>
            </a:r>
            <a:endParaRPr lang="ru-RU" dirty="0">
              <a:solidFill>
                <a:srgbClr val="C3F5F5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85786" y="4286256"/>
            <a:ext cx="184309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проблема</a:t>
            </a:r>
            <a:endParaRPr lang="ru-RU" sz="2000" b="1" dirty="0"/>
          </a:p>
        </p:txBody>
      </p:sp>
      <p:sp>
        <p:nvSpPr>
          <p:cNvPr id="5" name="Овал 4"/>
          <p:cNvSpPr/>
          <p:nvPr/>
        </p:nvSpPr>
        <p:spPr>
          <a:xfrm>
            <a:off x="3571868" y="3214686"/>
            <a:ext cx="21431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диагностика</a:t>
            </a:r>
            <a:endParaRPr lang="ru-RU" b="1" dirty="0"/>
          </a:p>
        </p:txBody>
      </p:sp>
      <p:sp>
        <p:nvSpPr>
          <p:cNvPr id="6" name="Овал 5"/>
          <p:cNvSpPr/>
          <p:nvPr/>
        </p:nvSpPr>
        <p:spPr>
          <a:xfrm>
            <a:off x="6000760" y="2071678"/>
            <a:ext cx="178595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результат</a:t>
            </a:r>
            <a:endParaRPr lang="ru-RU" sz="2000" b="1" dirty="0"/>
          </a:p>
        </p:txBody>
      </p:sp>
      <p:sp>
        <p:nvSpPr>
          <p:cNvPr id="7" name="Выгнутая влево стрелка 6"/>
          <p:cNvSpPr/>
          <p:nvPr/>
        </p:nvSpPr>
        <p:spPr>
          <a:xfrm rot="3859312" flipV="1">
            <a:off x="2727953" y="2354783"/>
            <a:ext cx="731520" cy="223343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право стрелка 7"/>
          <p:cNvSpPr/>
          <p:nvPr/>
        </p:nvSpPr>
        <p:spPr>
          <a:xfrm rot="3908632">
            <a:off x="3228604" y="3784312"/>
            <a:ext cx="735393" cy="23900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лево стрелка 8"/>
          <p:cNvSpPr/>
          <p:nvPr/>
        </p:nvSpPr>
        <p:spPr>
          <a:xfrm rot="3611816" flipV="1">
            <a:off x="4908265" y="1066647"/>
            <a:ext cx="877738" cy="2450703"/>
          </a:xfrm>
          <a:prstGeom prst="curvedRightArrow">
            <a:avLst/>
          </a:prstGeom>
          <a:ln w="76200">
            <a:solidFill>
              <a:srgbClr val="005A9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 rot="14547581" flipV="1">
            <a:off x="5647980" y="2611559"/>
            <a:ext cx="731520" cy="238711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9664638">
            <a:off x="1755876" y="2502984"/>
            <a:ext cx="1613095" cy="6643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решение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9471676">
            <a:off x="3653118" y="5150969"/>
            <a:ext cx="1049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анализ</a:t>
            </a:r>
            <a:endParaRPr lang="ru-RU" sz="2000" b="1" dirty="0"/>
          </a:p>
        </p:txBody>
      </p:sp>
      <p:sp>
        <p:nvSpPr>
          <p:cNvPr id="13" name="TextBox 12"/>
          <p:cNvSpPr txBox="1"/>
          <p:nvPr/>
        </p:nvSpPr>
        <p:spPr>
          <a:xfrm rot="20138491">
            <a:off x="4143772" y="1312135"/>
            <a:ext cx="16658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Дальнейшая </a:t>
            </a:r>
          </a:p>
          <a:p>
            <a:pPr algn="ctr"/>
            <a:r>
              <a:rPr lang="ru-RU" sz="2000" b="1" dirty="0" smtClean="0"/>
              <a:t>работа</a:t>
            </a:r>
            <a:endParaRPr lang="ru-RU" sz="2000" b="1" dirty="0"/>
          </a:p>
        </p:txBody>
      </p:sp>
      <p:sp>
        <p:nvSpPr>
          <p:cNvPr id="14" name="Выгнутая вправо стрелка 13"/>
          <p:cNvSpPr/>
          <p:nvPr/>
        </p:nvSpPr>
        <p:spPr>
          <a:xfrm rot="14902494">
            <a:off x="7394421" y="333240"/>
            <a:ext cx="821921" cy="203315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5-конечная звезда 14"/>
          <p:cNvSpPr/>
          <p:nvPr/>
        </p:nvSpPr>
        <p:spPr>
          <a:xfrm>
            <a:off x="8001024" y="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Структура работы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45509864"/>
              </p:ext>
            </p:extLst>
          </p:nvPr>
        </p:nvGraphicFramePr>
        <p:xfrm>
          <a:off x="467544" y="1141109"/>
          <a:ext cx="8186766" cy="516375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4093384"/>
                <a:gridCol w="4093382"/>
              </a:tblGrid>
              <a:tr h="732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Педагоги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Учащиеся </a:t>
                      </a:r>
                      <a:endParaRPr lang="ru-RU" sz="2400" b="1" dirty="0"/>
                    </a:p>
                  </a:txBody>
                  <a:tcPr/>
                </a:tc>
              </a:tr>
              <a:tr h="83573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Планируемые результаты</a:t>
                      </a:r>
                      <a:r>
                        <a:rPr lang="ru-RU" sz="2400" b="1" baseline="0" dirty="0" smtClean="0"/>
                        <a:t> – обучение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Обучение </a:t>
                      </a:r>
                      <a:endParaRPr lang="ru-RU" sz="2400" b="1" dirty="0"/>
                    </a:p>
                  </a:txBody>
                  <a:tcPr/>
                </a:tc>
              </a:tr>
              <a:tr h="83573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Отслеживание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Отслеживание,</a:t>
                      </a:r>
                    </a:p>
                    <a:p>
                      <a:pPr algn="ctr"/>
                      <a:r>
                        <a:rPr lang="ru-RU" sz="2400" b="1" dirty="0" smtClean="0"/>
                        <a:t> диагностика</a:t>
                      </a:r>
                      <a:endParaRPr lang="ru-RU" sz="2400" b="1" dirty="0"/>
                    </a:p>
                  </a:txBody>
                  <a:tcPr/>
                </a:tc>
              </a:tr>
              <a:tr h="83573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Методическое сопровождение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Педагогическая поддержка</a:t>
                      </a:r>
                      <a:endParaRPr lang="ru-RU" sz="2400" b="1" dirty="0"/>
                    </a:p>
                  </a:txBody>
                  <a:tcPr/>
                </a:tc>
              </a:tr>
              <a:tr h="119111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Анализ </a:t>
                      </a:r>
                    </a:p>
                    <a:p>
                      <a:pPr algn="ctr"/>
                      <a:r>
                        <a:rPr lang="ru-RU" sz="2400" b="1" dirty="0" smtClean="0"/>
                        <a:t>Управление 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Анализ</a:t>
                      </a:r>
                      <a:r>
                        <a:rPr lang="ru-RU" sz="2400" b="1" baseline="0" dirty="0" smtClean="0"/>
                        <a:t> деятельности учащихся с учётом п</a:t>
                      </a:r>
                      <a:r>
                        <a:rPr lang="ru-RU" sz="2400" b="1" dirty="0" smtClean="0"/>
                        <a:t>реемственности </a:t>
                      </a:r>
                    </a:p>
                  </a:txBody>
                  <a:tcPr/>
                </a:tc>
              </a:tr>
              <a:tr h="732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Оценка</a:t>
                      </a:r>
                      <a:r>
                        <a:rPr lang="ru-RU" sz="2400" b="1" baseline="0" dirty="0" smtClean="0"/>
                        <a:t> р</a:t>
                      </a:r>
                      <a:r>
                        <a:rPr lang="ru-RU" sz="2400" b="1" dirty="0" smtClean="0"/>
                        <a:t>езультата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Оценка</a:t>
                      </a:r>
                      <a:r>
                        <a:rPr lang="ru-RU" sz="2400" b="1" baseline="0" dirty="0" smtClean="0"/>
                        <a:t> р</a:t>
                      </a:r>
                      <a:r>
                        <a:rPr lang="ru-RU" sz="2400" b="1" dirty="0" smtClean="0"/>
                        <a:t>езультатов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1670" y="142852"/>
            <a:ext cx="5214974" cy="500066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Модель работы ШМО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C3F5F5"/>
                </a:solidFill>
              </a:rPr>
              <a:t>.</a:t>
            </a:r>
            <a:endParaRPr lang="ru-RU" dirty="0">
              <a:solidFill>
                <a:srgbClr val="C3F5F5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3108" y="1428736"/>
            <a:ext cx="1271590" cy="84296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401B5B"/>
                </a:solidFill>
              </a:rPr>
              <a:t>анализ</a:t>
            </a:r>
            <a:endParaRPr lang="ru-RU" sz="2400" b="1" dirty="0">
              <a:solidFill>
                <a:srgbClr val="401B5B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86182" y="1785926"/>
            <a:ext cx="1428760" cy="714380"/>
          </a:xfrm>
          <a:prstGeom prst="roundRect">
            <a:avLst/>
          </a:prstGeom>
          <a:solidFill>
            <a:srgbClr val="512373"/>
          </a:solidFill>
          <a:ln>
            <a:solidFill>
              <a:srgbClr val="401B5B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2400" b="1" dirty="0" smtClean="0"/>
              <a:t>ШМО</a:t>
            </a: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86182" y="3857628"/>
            <a:ext cx="1571636" cy="914400"/>
          </a:xfrm>
          <a:prstGeom prst="roundRect">
            <a:avLst/>
          </a:prstGeom>
          <a:solidFill>
            <a:srgbClr val="401B5B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педагоги</a:t>
            </a:r>
            <a:endParaRPr lang="ru-RU" sz="24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00166" y="2786058"/>
            <a:ext cx="1785950" cy="7715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401B5B"/>
                </a:solidFill>
              </a:rPr>
              <a:t>Оценка результатов</a:t>
            </a:r>
            <a:endParaRPr lang="ru-RU" sz="2000" b="1" dirty="0">
              <a:solidFill>
                <a:srgbClr val="401B5B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643570" y="2714620"/>
            <a:ext cx="1928826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401B5B"/>
                </a:solidFill>
              </a:rPr>
              <a:t>отслеживание</a:t>
            </a:r>
            <a:endParaRPr lang="ru-RU" sz="2000" b="1" dirty="0">
              <a:solidFill>
                <a:srgbClr val="401B5B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28992" y="2714620"/>
            <a:ext cx="2143140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401B5B"/>
                </a:solidFill>
              </a:rPr>
              <a:t>Методическое сопровождение</a:t>
            </a:r>
            <a:endParaRPr lang="ru-RU" sz="2000" b="1" dirty="0">
              <a:solidFill>
                <a:srgbClr val="401B5B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14678" y="642918"/>
            <a:ext cx="2571768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Планируемые результаты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29256" y="1428736"/>
            <a:ext cx="1857388" cy="78581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401B5B"/>
                </a:solidFill>
              </a:rPr>
              <a:t>управление</a:t>
            </a:r>
            <a:endParaRPr lang="ru-RU" sz="2400" b="1" dirty="0">
              <a:solidFill>
                <a:srgbClr val="401B5B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20380229">
            <a:off x="5068680" y="1860816"/>
            <a:ext cx="518016" cy="484632"/>
          </a:xfrm>
          <a:prstGeom prst="rightArrow">
            <a:avLst/>
          </a:prstGeom>
          <a:solidFill>
            <a:srgbClr val="EC6E20"/>
          </a:solidFill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12565616">
            <a:off x="3372853" y="1877730"/>
            <a:ext cx="500974" cy="484632"/>
          </a:xfrm>
          <a:prstGeom prst="rightArrow">
            <a:avLst/>
          </a:prstGeom>
          <a:solidFill>
            <a:srgbClr val="EC6E20"/>
          </a:solidFill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286248" y="1428736"/>
            <a:ext cx="484632" cy="571504"/>
          </a:xfrm>
          <a:prstGeom prst="downArrow">
            <a:avLst/>
          </a:prstGeom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214810" y="2428868"/>
            <a:ext cx="484632" cy="571504"/>
          </a:xfrm>
          <a:prstGeom prst="downArrow">
            <a:avLst/>
          </a:prstGeom>
          <a:solidFill>
            <a:srgbClr val="EC6E20"/>
          </a:solidFill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548316">
            <a:off x="5073863" y="2402604"/>
            <a:ext cx="646783" cy="484632"/>
          </a:xfrm>
          <a:prstGeom prst="rightArrow">
            <a:avLst/>
          </a:prstGeom>
          <a:solidFill>
            <a:srgbClr val="EC6E20"/>
          </a:solidFill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2975409">
            <a:off x="3320897" y="2349051"/>
            <a:ext cx="484632" cy="690526"/>
          </a:xfrm>
          <a:prstGeom prst="downArrow">
            <a:avLst/>
          </a:prstGeom>
          <a:solidFill>
            <a:srgbClr val="EC6E20"/>
          </a:solidFill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4286248" y="3500438"/>
            <a:ext cx="484632" cy="500066"/>
          </a:xfrm>
          <a:prstGeom prst="downArrow">
            <a:avLst/>
          </a:prstGeom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8701924">
            <a:off x="3065347" y="3450960"/>
            <a:ext cx="361370" cy="11015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2914197">
            <a:off x="5645533" y="3380349"/>
            <a:ext cx="379818" cy="11294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42910" y="5000636"/>
            <a:ext cx="1643074" cy="857256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диагностика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214546" y="4357694"/>
            <a:ext cx="1343028" cy="857256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обучение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500298" y="4857760"/>
            <a:ext cx="4286280" cy="1714488"/>
          </a:xfrm>
          <a:prstGeom prst="roundRect">
            <a:avLst/>
          </a:prstGeom>
          <a:solidFill>
            <a:srgbClr val="401B5B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учащиеся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643570" y="4429132"/>
            <a:ext cx="1643074" cy="714380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поддержка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929454" y="5143512"/>
            <a:ext cx="1843094" cy="714380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отслеживание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929322" y="6000768"/>
            <a:ext cx="1285884" cy="642942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анализ</a:t>
            </a:r>
            <a:endParaRPr lang="ru-RU" sz="2400" b="1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785918" y="5857892"/>
            <a:ext cx="1771656" cy="785818"/>
          </a:xfrm>
          <a:prstGeom prst="roundRect">
            <a:avLst/>
          </a:prstGeom>
          <a:solidFill>
            <a:srgbClr val="2E507A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Оценка результатов</a:t>
            </a:r>
            <a:endParaRPr lang="ru-RU" sz="2000" b="1" dirty="0"/>
          </a:p>
        </p:txBody>
      </p:sp>
      <p:sp>
        <p:nvSpPr>
          <p:cNvPr id="35" name="Стрелка вниз 34"/>
          <p:cNvSpPr/>
          <p:nvPr/>
        </p:nvSpPr>
        <p:spPr>
          <a:xfrm rot="2214543">
            <a:off x="5409425" y="4803139"/>
            <a:ext cx="484632" cy="571504"/>
          </a:xfrm>
          <a:prstGeom prst="down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 rot="5192675">
            <a:off x="6135648" y="4916207"/>
            <a:ext cx="455144" cy="1271301"/>
          </a:xfrm>
          <a:prstGeom prst="down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 rot="2379339">
            <a:off x="3363252" y="4916142"/>
            <a:ext cx="567838" cy="446487"/>
          </a:xfrm>
          <a:prstGeom prst="right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 rot="162765">
            <a:off x="2222408" y="5390128"/>
            <a:ext cx="1373646" cy="364732"/>
          </a:xfrm>
          <a:prstGeom prst="rightArrow">
            <a:avLst>
              <a:gd name="adj1" fmla="val 69233"/>
              <a:gd name="adj2" fmla="val 50000"/>
            </a:avLst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 rot="20289025">
            <a:off x="3424643" y="5888690"/>
            <a:ext cx="642942" cy="484632"/>
          </a:xfrm>
          <a:prstGeom prst="right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трелка вниз 39"/>
          <p:cNvSpPr/>
          <p:nvPr/>
        </p:nvSpPr>
        <p:spPr>
          <a:xfrm rot="7287634">
            <a:off x="5405012" y="5861727"/>
            <a:ext cx="484632" cy="549780"/>
          </a:xfrm>
          <a:prstGeom prst="down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низ 40"/>
          <p:cNvSpPr/>
          <p:nvPr/>
        </p:nvSpPr>
        <p:spPr>
          <a:xfrm>
            <a:off x="4357686" y="4714884"/>
            <a:ext cx="484632" cy="642942"/>
          </a:xfrm>
          <a:prstGeom prst="downArrow">
            <a:avLst/>
          </a:prstGeom>
          <a:ln>
            <a:solidFill>
              <a:srgbClr val="EC6E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вниз 41"/>
          <p:cNvSpPr/>
          <p:nvPr/>
        </p:nvSpPr>
        <p:spPr>
          <a:xfrm>
            <a:off x="6143636" y="2357430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 вниз 42"/>
          <p:cNvSpPr/>
          <p:nvPr/>
        </p:nvSpPr>
        <p:spPr>
          <a:xfrm>
            <a:off x="2500298" y="2357430"/>
            <a:ext cx="48463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 вправо 43"/>
          <p:cNvSpPr/>
          <p:nvPr/>
        </p:nvSpPr>
        <p:spPr>
          <a:xfrm rot="1635056">
            <a:off x="5222200" y="4398490"/>
            <a:ext cx="580580" cy="372788"/>
          </a:xfrm>
          <a:prstGeom prst="right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право 44"/>
          <p:cNvSpPr/>
          <p:nvPr/>
        </p:nvSpPr>
        <p:spPr>
          <a:xfrm rot="9285580">
            <a:off x="3407564" y="4430660"/>
            <a:ext cx="544615" cy="355610"/>
          </a:xfrm>
          <a:prstGeom prst="rightArrow">
            <a:avLst/>
          </a:prstGeom>
          <a:solidFill>
            <a:srgbClr val="EC6E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Система работы ШМО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643998" cy="5357850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Педсоветы </a:t>
            </a:r>
          </a:p>
          <a:p>
            <a:r>
              <a:rPr lang="ru-RU" dirty="0" smtClean="0"/>
              <a:t>Теоретические семинары</a:t>
            </a:r>
          </a:p>
          <a:p>
            <a:r>
              <a:rPr lang="ru-RU" dirty="0" smtClean="0"/>
              <a:t>Предметные декады</a:t>
            </a:r>
          </a:p>
          <a:p>
            <a:r>
              <a:rPr lang="ru-RU" dirty="0" smtClean="0"/>
              <a:t>Подготовка  к проведению ВПР</a:t>
            </a:r>
          </a:p>
          <a:p>
            <a:r>
              <a:rPr lang="ru-RU" dirty="0"/>
              <a:t>Подготовка  к проведению ПА</a:t>
            </a:r>
            <a:endParaRPr lang="ru-RU" dirty="0" smtClean="0"/>
          </a:p>
          <a:p>
            <a:r>
              <a:rPr lang="ru-RU" dirty="0" smtClean="0"/>
              <a:t>Заседания Методического объединения</a:t>
            </a:r>
          </a:p>
          <a:p>
            <a:r>
              <a:rPr lang="ru-RU" dirty="0" smtClean="0"/>
              <a:t>Обмен опытом, обобщение, распространение</a:t>
            </a:r>
          </a:p>
          <a:p>
            <a:r>
              <a:rPr lang="ru-RU" dirty="0" smtClean="0"/>
              <a:t>Введение курса «Край…», «Родной русский язык»</a:t>
            </a:r>
          </a:p>
          <a:p>
            <a:r>
              <a:rPr lang="ru-RU" dirty="0" smtClean="0"/>
              <a:t>Курсы повышение квалификации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Педсоветы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Разработка методической темы по проблемному вопросу</a:t>
            </a:r>
          </a:p>
          <a:p>
            <a:r>
              <a:rPr lang="ru-RU" dirty="0" smtClean="0"/>
              <a:t>Работа творческих проблемных групп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74638"/>
            <a:ext cx="7429552" cy="1582726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Теоретические семинары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329642" cy="4525963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r>
              <a:rPr lang="ru-RU" dirty="0" smtClean="0"/>
              <a:t>Прохождение курсов ПК </a:t>
            </a:r>
            <a:r>
              <a:rPr lang="ru-RU" i="1" dirty="0" smtClean="0"/>
              <a:t>заочно</a:t>
            </a:r>
          </a:p>
          <a:p>
            <a:r>
              <a:rPr lang="ru-RU" dirty="0" smtClean="0"/>
              <a:t>Приток молодых, новых учителей</a:t>
            </a:r>
          </a:p>
          <a:p>
            <a:r>
              <a:rPr lang="ru-RU" dirty="0" smtClean="0"/>
              <a:t>Необходимость обновления информации</a:t>
            </a:r>
          </a:p>
          <a:p>
            <a:r>
              <a:rPr lang="ru-RU" dirty="0" smtClean="0"/>
              <a:t>Повышение компетентности педагогов</a:t>
            </a:r>
          </a:p>
          <a:p>
            <a:r>
              <a:rPr lang="ru-RU" dirty="0" smtClean="0"/>
              <a:t>Работа проблемно-творческих групп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Семинары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«</a:t>
            </a:r>
            <a:r>
              <a:rPr lang="ru-RU" b="1" i="1" dirty="0" err="1" smtClean="0"/>
              <a:t>Общепредметная</a:t>
            </a:r>
            <a:r>
              <a:rPr lang="ru-RU" b="1" i="1" dirty="0" smtClean="0"/>
              <a:t> компетенция педагога – основа предметных результатов обучающихся». </a:t>
            </a:r>
          </a:p>
          <a:p>
            <a:r>
              <a:rPr lang="ru-RU" b="1" i="1" dirty="0" smtClean="0"/>
              <a:t>«Формирование системы литературных знаний через осмысление художественных произведений».</a:t>
            </a:r>
          </a:p>
          <a:p>
            <a:r>
              <a:rPr lang="ru-RU" b="1" i="1" dirty="0" smtClean="0"/>
              <a:t>«Проблемы преподавания литературы в начальной школе».</a:t>
            </a:r>
          </a:p>
          <a:p>
            <a:r>
              <a:rPr lang="ru-RU" b="1" i="1" dirty="0" smtClean="0"/>
              <a:t>«Работа с текстом в начальной школе»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b="1" i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Предметные декады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Русский язык</a:t>
            </a:r>
          </a:p>
          <a:p>
            <a:pPr algn="ctr"/>
            <a:r>
              <a:rPr lang="ru-RU" dirty="0" smtClean="0"/>
              <a:t>Литературное чтение</a:t>
            </a:r>
          </a:p>
          <a:p>
            <a:pPr algn="ctr">
              <a:buNone/>
            </a:pPr>
            <a:endParaRPr lang="ru-RU" dirty="0" smtClean="0"/>
          </a:p>
          <a:p>
            <a:pPr algn="ctr"/>
            <a:r>
              <a:rPr lang="ru-RU" dirty="0" smtClean="0"/>
              <a:t>Олимпиады </a:t>
            </a:r>
          </a:p>
          <a:p>
            <a:pPr algn="ctr"/>
            <a:r>
              <a:rPr lang="ru-RU" dirty="0" smtClean="0"/>
              <a:t>Творческие конкурсы, фестивали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Познавательная активность</a:t>
            </a:r>
          </a:p>
          <a:p>
            <a:pPr algn="ctr"/>
            <a:r>
              <a:rPr lang="ru-RU" dirty="0" smtClean="0"/>
              <a:t>Повышение уровня информационной компетентности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29124" y="4214818"/>
            <a:ext cx="484632" cy="500066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429124" y="2643182"/>
            <a:ext cx="484632" cy="500066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Подготовка   к  ВПР,   ПА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Отслеживание</a:t>
            </a:r>
          </a:p>
          <a:p>
            <a:r>
              <a:rPr lang="ru-RU" dirty="0" smtClean="0"/>
              <a:t>Анализ</a:t>
            </a:r>
          </a:p>
          <a:p>
            <a:r>
              <a:rPr lang="ru-RU" dirty="0" smtClean="0"/>
              <a:t>Планирование работы</a:t>
            </a:r>
          </a:p>
          <a:p>
            <a:r>
              <a:rPr lang="ru-RU" dirty="0" smtClean="0"/>
              <a:t>Заседания ШМО (2-3)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Заседания ШМО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Технология продуктивного чтения</a:t>
            </a:r>
          </a:p>
          <a:p>
            <a:r>
              <a:rPr lang="ru-RU" dirty="0" smtClean="0"/>
              <a:t>Приёмы работы с текстом на уроке при разных видах чтения</a:t>
            </a:r>
          </a:p>
          <a:p>
            <a:r>
              <a:rPr lang="ru-RU" dirty="0" smtClean="0"/>
              <a:t>Работа с текстом на уроках русского языка как средство формирования коммуникативной компетенции учащихся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Обмен опытом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Открытые уроки</a:t>
            </a:r>
          </a:p>
          <a:p>
            <a:r>
              <a:rPr lang="ru-RU" dirty="0" smtClean="0"/>
              <a:t>Мастер-классы</a:t>
            </a:r>
          </a:p>
          <a:p>
            <a:r>
              <a:rPr lang="ru-RU" dirty="0" smtClean="0"/>
              <a:t>Методические разработки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 новых курсов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«Край, в котором я живу»</a:t>
            </a:r>
          </a:p>
          <a:p>
            <a:pPr algn="ctr"/>
            <a:r>
              <a:rPr lang="ru-RU" dirty="0" smtClean="0"/>
              <a:t>«Родной русский язык»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Новые возможности работы с текстом</a:t>
            </a:r>
          </a:p>
          <a:p>
            <a:pPr algn="ctr"/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572000" y="2928934"/>
            <a:ext cx="484632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Повышение квалификации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Отслеживание системы курсовой подготовки педагогами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/>
            <a:r>
              <a:rPr lang="ru-RU" dirty="0" smtClean="0"/>
              <a:t>Эффективность использования в деятельности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572000" y="2857496"/>
            <a:ext cx="484632" cy="978408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приёмы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Литературное чтение</a:t>
            </a:r>
          </a:p>
          <a:p>
            <a:pPr>
              <a:buNone/>
            </a:pPr>
            <a:r>
              <a:rPr lang="ru-RU" dirty="0" smtClean="0"/>
              <a:t>                     </a:t>
            </a:r>
          </a:p>
          <a:p>
            <a:pPr>
              <a:buNone/>
            </a:pPr>
            <a:r>
              <a:rPr lang="ru-RU" i="1" dirty="0" smtClean="0"/>
              <a:t>                Виды речевой деятельности</a:t>
            </a:r>
          </a:p>
          <a:p>
            <a:pPr>
              <a:buNone/>
            </a:pPr>
            <a:endParaRPr lang="ru-RU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071538" y="3429000"/>
            <a:ext cx="1948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 smtClean="0"/>
              <a:t>аудирование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3429000"/>
            <a:ext cx="1104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чтение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215074" y="3429000"/>
            <a:ext cx="1617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написание</a:t>
            </a:r>
            <a:endParaRPr lang="ru-RU" sz="24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Антиципация 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О чём будет это произведение?</a:t>
            </a:r>
          </a:p>
          <a:p>
            <a:endParaRPr lang="ru-RU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i="1" dirty="0" smtClean="0">
                <a:solidFill>
                  <a:srgbClr val="0070C0"/>
                </a:solidFill>
              </a:rPr>
              <a:t>    «Гриша»    Чехов А. П.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5A9E"/>
                </a:solidFill>
              </a:rPr>
              <a:t>Работа с текстом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100" b="1" dirty="0" smtClean="0">
                <a:solidFill>
                  <a:srgbClr val="005A9E"/>
                </a:solidFill>
              </a:rPr>
              <a:t>Заголовок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100" b="1" dirty="0" smtClean="0">
                <a:solidFill>
                  <a:srgbClr val="005A9E"/>
                </a:solidFill>
              </a:rPr>
              <a:t>Сформулировать , о чём пойдёт речь в тексте. Вспомнить всё по теме.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100" b="1" dirty="0" smtClean="0">
                <a:solidFill>
                  <a:srgbClr val="005A9E"/>
                </a:solidFill>
              </a:rPr>
              <a:t>Вопросы и предполагаемые  ответы.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100" b="1" dirty="0" smtClean="0">
                <a:solidFill>
                  <a:srgbClr val="005A9E"/>
                </a:solidFill>
              </a:rPr>
              <a:t>Читая, сопоставлять предположения с реальным содержанием текста.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5A9E"/>
                </a:solidFill>
              </a:rPr>
              <a:t>Работа с текстом. Возможности.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005A9E"/>
                </a:solidFill>
              </a:rPr>
              <a:t>непонятные слова и выражения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разбор конкретных примеров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диалог с автором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проверка предположений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выделение главного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выделение главной мысли</a:t>
            </a:r>
          </a:p>
          <a:p>
            <a:r>
              <a:rPr lang="ru-RU" b="1" dirty="0" smtClean="0">
                <a:solidFill>
                  <a:srgbClr val="005A9E"/>
                </a:solidFill>
              </a:rPr>
              <a:t> составление  плана</a:t>
            </a:r>
          </a:p>
          <a:p>
            <a:r>
              <a:rPr lang="ru-RU" b="1" dirty="0" err="1" smtClean="0">
                <a:solidFill>
                  <a:srgbClr val="005A9E"/>
                </a:solidFill>
              </a:rPr>
              <a:t>мнемокарты</a:t>
            </a:r>
            <a:endParaRPr lang="ru-RU" b="1" dirty="0" smtClean="0">
              <a:solidFill>
                <a:srgbClr val="005A9E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5A9E"/>
                </a:solidFill>
              </a:rPr>
              <a:t>Понимание текста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 </a:t>
            </a:r>
            <a:r>
              <a:rPr lang="ru-RU" b="1" i="1" dirty="0" smtClean="0">
                <a:solidFill>
                  <a:srgbClr val="005A9E"/>
                </a:solidFill>
              </a:rPr>
              <a:t>Глубина, отчётливость и полнота осмысления. 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исходный компонент сложного процесса восприятия. </a:t>
            </a:r>
          </a:p>
          <a:p>
            <a:endParaRPr lang="ru-RU" b="1" i="1" dirty="0" smtClean="0">
              <a:solidFill>
                <a:srgbClr val="005A9E"/>
              </a:solidFill>
            </a:endParaRPr>
          </a:p>
          <a:p>
            <a:r>
              <a:rPr lang="ru-RU" b="1" i="1" dirty="0" smtClean="0">
                <a:solidFill>
                  <a:srgbClr val="005A9E"/>
                </a:solidFill>
              </a:rPr>
              <a:t>Абзацы - одна главная мысль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   Главная мысль  – афоризм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ключевые слова – главная мысль-афоризм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719137"/>
          </a:xfrm>
        </p:spPr>
        <p:txBody>
          <a:bodyPr/>
          <a:lstStyle/>
          <a:p>
            <a:pPr eaLnBrk="1" hangingPunct="1"/>
            <a:r>
              <a:rPr lang="ru-RU" altLang="ru-RU" sz="4000" b="1" i="1" smtClean="0">
                <a:solidFill>
                  <a:srgbClr val="0000CC"/>
                </a:solidFill>
              </a:rPr>
              <a:t>ТРКМ: приёмы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88913"/>
            <a:ext cx="5040313" cy="6410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000" b="1" i="1" smtClean="0">
                <a:solidFill>
                  <a:srgbClr val="53025E"/>
                </a:solidFill>
                <a:latin typeface="Monotype Corsiva" pitchFamily="66" charset="0"/>
              </a:rPr>
              <a:t>       </a:t>
            </a:r>
            <a:r>
              <a:rPr lang="ru-RU" altLang="ru-RU" sz="2400" b="1" i="1" smtClean="0">
                <a:solidFill>
                  <a:srgbClr val="800080"/>
                </a:solidFill>
                <a:latin typeface="Monotype Corsiva" pitchFamily="66" charset="0"/>
              </a:rPr>
              <a:t>Кластер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           </a:t>
            </a:r>
            <a:r>
              <a:rPr lang="ru-RU" altLang="ru-RU" sz="2400" b="1" i="1" smtClean="0">
                <a:solidFill>
                  <a:srgbClr val="5D034C"/>
                </a:solidFill>
                <a:latin typeface="Arial" charset="0"/>
              </a:rPr>
              <a:t> 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Arial" charset="0"/>
              </a:rPr>
              <a:t>              </a:t>
            </a: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Бортовой журнал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Денотатный граф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                                                            </a:t>
            </a:r>
            <a:endParaRPr lang="ru-RU" altLang="ru-RU" sz="24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Arial" charset="0"/>
              </a:rPr>
              <a:t>                 </a:t>
            </a: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Дерево предсказаний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ru-RU" sz="20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ru-RU" sz="20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Comic Sans MS" pitchFamily="66" charset="0"/>
              </a:rPr>
              <a:t>Таблицы вопросов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ru-RU" sz="28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Выглядит…как, звучит…как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              </a:t>
            </a:r>
            <a:endParaRPr lang="ru-RU" altLang="ru-RU" sz="24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b="1" i="1" smtClean="0">
                <a:solidFill>
                  <a:srgbClr val="5D034C"/>
                </a:solidFill>
                <a:latin typeface="Arial" charset="0"/>
              </a:rPr>
              <a:t>                        </a:t>
            </a:r>
            <a:r>
              <a:rPr lang="ru-RU" altLang="ru-RU" sz="2400" b="1" i="1" smtClean="0">
                <a:solidFill>
                  <a:srgbClr val="800080"/>
                </a:solidFill>
                <a:latin typeface="Monotype Corsiva" pitchFamily="66" charset="0"/>
              </a:rPr>
              <a:t>Плюс-минус-вопрос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000" b="1" i="1" smtClean="0">
                <a:solidFill>
                  <a:srgbClr val="5D034C"/>
                </a:solidFill>
                <a:latin typeface="Monotype Corsiva" pitchFamily="66" charset="0"/>
              </a:rPr>
              <a:t>                                                                                   </a:t>
            </a:r>
            <a:r>
              <a:rPr lang="ru-RU" altLang="ru-RU" sz="2400" b="1" i="1" smtClean="0">
                <a:solidFill>
                  <a:srgbClr val="800080"/>
                </a:solidFill>
                <a:latin typeface="Monotype Corsiva" pitchFamily="66" charset="0"/>
              </a:rPr>
              <a:t>Написание эссе</a:t>
            </a:r>
            <a:r>
              <a:rPr lang="ru-RU" altLang="ru-RU" sz="2000" b="1" i="1" smtClean="0">
                <a:solidFill>
                  <a:srgbClr val="5D034C"/>
                </a:solidFill>
                <a:latin typeface="Monotype Corsiva" pitchFamily="66" charset="0"/>
              </a:rPr>
              <a:t>                       </a:t>
            </a:r>
            <a:endParaRPr lang="ru-RU" altLang="ru-RU" sz="20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ru-RU" sz="2000" b="1" i="1" smtClean="0">
              <a:solidFill>
                <a:srgbClr val="5D034C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000" b="1" i="1" smtClean="0">
                <a:solidFill>
                  <a:srgbClr val="5D034C"/>
                </a:solidFill>
                <a:latin typeface="Monotype Corsiva" pitchFamily="66" charset="0"/>
              </a:rPr>
              <a:t> </a:t>
            </a:r>
            <a:r>
              <a:rPr lang="ru-RU" altLang="ru-RU" sz="2400" b="1" i="1" smtClean="0">
                <a:solidFill>
                  <a:srgbClr val="5D034C"/>
                </a:solidFill>
                <a:latin typeface="Monotype Corsiva" pitchFamily="66" charset="0"/>
              </a:rPr>
              <a:t>Стратегия решения проблемы</a:t>
            </a:r>
            <a:endParaRPr lang="ru-RU" altLang="ru-RU" sz="2400" b="1" i="1" smtClean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114692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787900" y="836613"/>
            <a:ext cx="4176713" cy="57610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Корзина идей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5D034C"/>
                </a:solidFill>
                <a:latin typeface="Monotype Corsiva" pitchFamily="66" charset="0"/>
              </a:rPr>
              <a:t>                                                                                         </a:t>
            </a: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Инсерт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                          Зигзаг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                                                                           ЗУХ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Пометки на полях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                                                                                     Мозговой штурм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800080"/>
                </a:solidFill>
                <a:latin typeface="Monotype Corsiva" pitchFamily="66" charset="0"/>
              </a:rPr>
              <a:t>                                                             Синквейн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i="1" smtClean="0">
                <a:solidFill>
                  <a:srgbClr val="5D034C"/>
                </a:solidFill>
                <a:latin typeface="Monotype Corsiva" pitchFamily="66" charset="0"/>
              </a:rPr>
              <a:t>                         Фишбоун</a:t>
            </a:r>
            <a:r>
              <a:rPr lang="ru-RU" altLang="ru-RU" sz="2800" b="1" i="1" smtClean="0">
                <a:solidFill>
                  <a:srgbClr val="5D034C"/>
                </a:solidFill>
                <a:latin typeface="Arial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xmlns="" val="37111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2DDE0B-A906-4537-B749-DB4F7D01AEB2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628775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1005A1"/>
                </a:solidFill>
              </a:rPr>
              <a:t>Стратегия «Инсерт»</a:t>
            </a:r>
            <a:r>
              <a:rPr lang="ru-RU" smtClean="0"/>
              <a:t> </a:t>
            </a:r>
            <a:br>
              <a:rPr lang="ru-RU" smtClean="0"/>
            </a:br>
            <a:endParaRPr lang="ru-RU" sz="200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28775"/>
            <a:ext cx="8054975" cy="33131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sz="2400" b="1" smtClean="0"/>
          </a:p>
          <a:p>
            <a:pPr eaLnBrk="1" hangingPunct="1">
              <a:buFont typeface="Wingdings" pitchFamily="2" charset="2"/>
              <a:buNone/>
            </a:pPr>
            <a:endParaRPr lang="ru-RU" sz="2400" smtClean="0"/>
          </a:p>
        </p:txBody>
      </p:sp>
      <p:graphicFrame>
        <p:nvGraphicFramePr>
          <p:cNvPr id="8214" name="Group 22"/>
          <p:cNvGraphicFramePr>
            <a:graphicFrameLocks noGrp="1"/>
          </p:cNvGraphicFramePr>
          <p:nvPr/>
        </p:nvGraphicFramePr>
        <p:xfrm>
          <a:off x="142843" y="1412875"/>
          <a:ext cx="9001156" cy="4730769"/>
        </p:xfrm>
        <a:graphic>
          <a:graphicData uri="http://schemas.openxmlformats.org/drawingml/2006/table">
            <a:tbl>
              <a:tblPr/>
              <a:tblGrid>
                <a:gridCol w="2035975"/>
                <a:gridCol w="3291239"/>
                <a:gridCol w="3673942"/>
              </a:tblGrid>
              <a:tr h="4730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–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interactive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N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–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noting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S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–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system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E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–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effective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R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-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reading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&amp;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T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– </a:t>
                      </a: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thinking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	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самоактивизирующая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 (диалоговая) системная разметка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для эффективного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чтения 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размышления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«</a:t>
                      </a: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sym typeface="Wingdings" pitchFamily="2" charset="2"/>
                        </a:rPr>
                        <a:t></a:t>
                      </a: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» – уже знал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«</a:t>
                      </a: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+</a:t>
                      </a: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» – новое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«</a:t>
                      </a: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–</a:t>
                      </a: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» – думал иначе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«</a:t>
                      </a: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?</a:t>
                      </a: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» – есть вопросы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A949D5-5CFA-4DD1-AF90-1228D4F94CBC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1843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i="1" smtClean="0">
                <a:solidFill>
                  <a:srgbClr val="1005A1"/>
                </a:solidFill>
              </a:rPr>
              <a:t>Таблицы вопросов</a:t>
            </a:r>
          </a:p>
        </p:txBody>
      </p:sp>
      <p:graphicFrame>
        <p:nvGraphicFramePr>
          <p:cNvPr id="18451" name="Group 19"/>
          <p:cNvGraphicFramePr>
            <a:graphicFrameLocks noGrp="1"/>
          </p:cNvGraphicFramePr>
          <p:nvPr/>
        </p:nvGraphicFramePr>
        <p:xfrm>
          <a:off x="395288" y="1412875"/>
          <a:ext cx="8569325" cy="5040313"/>
        </p:xfrm>
        <a:graphic>
          <a:graphicData uri="http://schemas.openxmlformats.org/drawingml/2006/table">
            <a:tbl>
              <a:tblPr/>
              <a:tblGrid>
                <a:gridCol w="4240212"/>
                <a:gridCol w="4329113"/>
              </a:tblGrid>
              <a:tr h="1046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«Тонкие» вопросы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«Толстые» вопросы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9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Кто…?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Что…?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Когда…?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Может…?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Будет…?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Как звали…?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Было ли…?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Согласны ли вы…?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Верно ли…?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Дайте три объяснения, почему…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Объясните, почему…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Почему вы думаете…?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Почему вы считаете…?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В чем различие…?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Что, если…?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1BFFA3-F1B3-4BCF-B514-0AA467449F6E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1350962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4000" b="1" i="1" dirty="0" smtClean="0">
                <a:solidFill>
                  <a:srgbClr val="1005A1"/>
                </a:solidFill>
              </a:rPr>
              <a:t>Стратегия решения проблемы</a:t>
            </a:r>
          </a:p>
        </p:txBody>
      </p:sp>
      <p:graphicFrame>
        <p:nvGraphicFramePr>
          <p:cNvPr id="25613" name="Group 13"/>
          <p:cNvGraphicFramePr>
            <a:graphicFrameLocks noGrp="1"/>
          </p:cNvGraphicFramePr>
          <p:nvPr>
            <p:ph sz="half" idx="2"/>
          </p:nvPr>
        </p:nvGraphicFramePr>
        <p:xfrm>
          <a:off x="900113" y="1700213"/>
          <a:ext cx="7743854" cy="3228986"/>
        </p:xfrm>
        <a:graphic>
          <a:graphicData uri="http://schemas.openxmlformats.org/drawingml/2006/table">
            <a:tbl>
              <a:tblPr/>
              <a:tblGrid>
                <a:gridCol w="916117"/>
                <a:gridCol w="749050"/>
                <a:gridCol w="6078687"/>
              </a:tblGrid>
              <a:tr h="3228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D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E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A</a:t>
                      </a: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L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И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Е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Идентифицируйте проблему.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Доберитесь до ее сути.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Есть варианты решения!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А теперь - за работу!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Логические выводы.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05A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DB9FEA-D766-456B-992E-6D8528B16F6D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ru-RU" sz="4400" b="1" i="1" dirty="0" smtClean="0">
                <a:solidFill>
                  <a:srgbClr val="1005A1"/>
                </a:solidFill>
              </a:rPr>
              <a:t>Лист для решения проблемы</a:t>
            </a:r>
          </a:p>
        </p:txBody>
      </p:sp>
      <p:graphicFrame>
        <p:nvGraphicFramePr>
          <p:cNvPr id="26649" name="Group 25"/>
          <p:cNvGraphicFramePr>
            <a:graphicFrameLocks noGrp="1"/>
          </p:cNvGraphicFramePr>
          <p:nvPr/>
        </p:nvGraphicFramePr>
        <p:xfrm>
          <a:off x="914400" y="1557338"/>
          <a:ext cx="7772400" cy="4843464"/>
        </p:xfrm>
        <a:graphic>
          <a:graphicData uri="http://schemas.openxmlformats.org/drawingml/2006/table">
            <a:tbl>
              <a:tblPr/>
              <a:tblGrid>
                <a:gridCol w="4881563"/>
                <a:gridCol w="2890837"/>
              </a:tblGrid>
              <a:tr h="969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1. Какую главную проблему должны решить герои?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2.Какой информацией снабдил вас автор?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3.Что еще вы знаете, что помогло бы решить проблему? Что еще нужно знать героям?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67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4.Каковы три главных способа решения проблемы?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05A1"/>
                          </a:solidFill>
                          <a:effectLst/>
                          <a:latin typeface="Arial" charset="0"/>
                        </a:rPr>
                        <a:t>Какой из выбранных способов наилучший и почему?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5A9E"/>
                </a:solidFill>
              </a:rPr>
              <a:t>ПОПС - формула</a:t>
            </a:r>
            <a:endParaRPr lang="ru-RU" b="1" dirty="0">
              <a:solidFill>
                <a:srgbClr val="005A9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rgbClr val="005A9E"/>
                </a:solidFill>
              </a:rPr>
              <a:t>П – позиция (Я полагаю…)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О – объяснение (Потому что…)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П – примеры (Могу доказать примерами…)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С – следствие (Таким образом…)</a:t>
            </a:r>
          </a:p>
          <a:p>
            <a:endParaRPr lang="ru-RU" b="1" i="1" dirty="0" smtClean="0">
              <a:solidFill>
                <a:srgbClr val="005A9E"/>
              </a:solidFill>
            </a:endParaRPr>
          </a:p>
          <a:p>
            <a:r>
              <a:rPr lang="ru-RU" b="1" i="1" dirty="0" smtClean="0">
                <a:solidFill>
                  <a:srgbClr val="005A9E"/>
                </a:solidFill>
              </a:rPr>
              <a:t>Более качественно определяет уровень понимания</a:t>
            </a:r>
          </a:p>
          <a:p>
            <a:r>
              <a:rPr lang="ru-RU" b="1" i="1" dirty="0" smtClean="0">
                <a:solidFill>
                  <a:srgbClr val="005A9E"/>
                </a:solidFill>
              </a:rPr>
              <a:t>Возможности рефлексии</a:t>
            </a:r>
            <a:endParaRPr lang="ru-RU" b="1" i="1" dirty="0">
              <a:solidFill>
                <a:srgbClr val="005A9E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0" y="857232"/>
            <a:ext cx="9144000" cy="6000768"/>
          </a:xfrm>
          <a:solidFill>
            <a:srgbClr val="C3F5F5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Создание условий восприятия (внутренний мир ребёнка)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Первичное восприятие с нацеливанием на чувства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Определение эмоциональной направленности произведения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*История создания произведения (время, автор, события)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Вторичное восприятие с нацеливанием на анализ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Анализ темы, идеи, сюжета, композиции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Анализ приёмов, образов, выразительных средств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Синтез - более сложное обобщение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b="1" i="1" dirty="0" smtClean="0">
                <a:solidFill>
                  <a:srgbClr val="2D1440"/>
                </a:solidFill>
              </a:rPr>
              <a:t>Обращение к внутреннему миру ребёнка (повышение эмоционально-нравственного уровня)</a:t>
            </a:r>
            <a:endParaRPr lang="ru-RU" altLang="ru-RU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1400" dirty="0" smtClean="0"/>
              <a:t> </a:t>
            </a:r>
            <a:endParaRPr lang="ru-RU" altLang="ru-RU" sz="1200" dirty="0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14290"/>
            <a:ext cx="8229600" cy="500066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70C0"/>
                </a:solidFill>
              </a:rPr>
              <a:t>Универсальный план </a:t>
            </a:r>
            <a:r>
              <a:rPr lang="ru-RU" sz="4000" dirty="0">
                <a:solidFill>
                  <a:srgbClr val="0070C0"/>
                </a:solidFill>
              </a:rPr>
              <a:t>работы над </a:t>
            </a:r>
            <a:r>
              <a:rPr lang="ru-RU" sz="4000" dirty="0" smtClean="0">
                <a:solidFill>
                  <a:srgbClr val="0070C0"/>
                </a:solidFill>
              </a:rPr>
              <a:t>произведением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Система Л. В. </a:t>
            </a:r>
            <a:r>
              <a:rPr lang="ru-RU" b="1" i="1" dirty="0" err="1" smtClean="0">
                <a:solidFill>
                  <a:schemeClr val="tx2"/>
                </a:solidFill>
              </a:rPr>
              <a:t>Занкова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8517632" cy="4968552"/>
          </a:xfrm>
        </p:spPr>
        <p:txBody>
          <a:bodyPr/>
          <a:lstStyle/>
          <a:p>
            <a:r>
              <a:rPr lang="ru-RU" dirty="0" smtClean="0"/>
              <a:t>Слово - содержание               </a:t>
            </a:r>
            <a:r>
              <a:rPr lang="ru-RU" sz="3600" dirty="0" smtClean="0"/>
              <a:t>переживание</a:t>
            </a:r>
          </a:p>
          <a:p>
            <a:r>
              <a:rPr lang="ru-RU" dirty="0" smtClean="0"/>
              <a:t>Литература как искусство</a:t>
            </a:r>
          </a:p>
          <a:p>
            <a:r>
              <a:rPr lang="ru-RU" dirty="0" smtClean="0"/>
              <a:t>Исследовательские умения</a:t>
            </a:r>
          </a:p>
          <a:p>
            <a:r>
              <a:rPr lang="ru-RU" dirty="0" smtClean="0"/>
              <a:t>Текст-слово-мнения</a:t>
            </a:r>
          </a:p>
          <a:p>
            <a:r>
              <a:rPr lang="ru-RU" dirty="0" smtClean="0"/>
              <a:t>Ребёнок как соавтор</a:t>
            </a:r>
          </a:p>
          <a:p>
            <a:r>
              <a:rPr lang="ru-RU" dirty="0" smtClean="0"/>
              <a:t>Художественные приёмы, литературные понятия</a:t>
            </a:r>
          </a:p>
          <a:p>
            <a:r>
              <a:rPr lang="ru-RU" dirty="0" smtClean="0"/>
              <a:t>Нравственная идея, историческое сознание</a:t>
            </a:r>
          </a:p>
          <a:p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4355976" y="1220224"/>
            <a:ext cx="978408" cy="4085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12817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961</Words>
  <Application>Microsoft Office PowerPoint</Application>
  <PresentationFormat>Экран (4:3)</PresentationFormat>
  <Paragraphs>295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Тема Office</vt:lpstr>
      <vt:lpstr>Оформление по умолчанию</vt:lpstr>
      <vt:lpstr>Достижение планируемых результатов по русскому языку в соответствии с ПООП  НОО </vt:lpstr>
      <vt:lpstr>Обоснование </vt:lpstr>
      <vt:lpstr>Текст </vt:lpstr>
      <vt:lpstr>Цели –  Планируемые результаты  </vt:lpstr>
      <vt:lpstr>Цели –  Планируемые результаты метапредметные  </vt:lpstr>
      <vt:lpstr>Работа с текстом</vt:lpstr>
      <vt:lpstr>Поиск информации и понимание прочитанного</vt:lpstr>
      <vt:lpstr>Преобразование  и интерпретация информации </vt:lpstr>
      <vt:lpstr>Оценка информации </vt:lpstr>
      <vt:lpstr>Достижение планируемых результатов</vt:lpstr>
      <vt:lpstr>Структура работы</vt:lpstr>
      <vt:lpstr>Модель работы ШМО</vt:lpstr>
      <vt:lpstr>Система работы ШМО</vt:lpstr>
      <vt:lpstr>Педсоветы </vt:lpstr>
      <vt:lpstr>Теоретические семинары</vt:lpstr>
      <vt:lpstr>Семинары</vt:lpstr>
      <vt:lpstr>Предметные декады</vt:lpstr>
      <vt:lpstr>Подготовка   к  ВПР,   ПА</vt:lpstr>
      <vt:lpstr>Заседания ШМО</vt:lpstr>
      <vt:lpstr>Обмен опытом</vt:lpstr>
      <vt:lpstr>Введение новых курсов</vt:lpstr>
      <vt:lpstr>Повышение квалификации</vt:lpstr>
      <vt:lpstr>Методические приёмы</vt:lpstr>
      <vt:lpstr>Антиципация </vt:lpstr>
      <vt:lpstr>Работа с текстом</vt:lpstr>
      <vt:lpstr>Работа с текстом. Возможности.</vt:lpstr>
      <vt:lpstr>Понимание текста</vt:lpstr>
      <vt:lpstr>ТРКМ: приёмы</vt:lpstr>
      <vt:lpstr>Стратегия «Инсерт»  </vt:lpstr>
      <vt:lpstr>Таблицы вопросов</vt:lpstr>
      <vt:lpstr>Стратегия решения проблемы</vt:lpstr>
      <vt:lpstr>Лист для решения проблемы</vt:lpstr>
      <vt:lpstr>ПОПС - формула</vt:lpstr>
      <vt:lpstr>Универсальный план работы над произведением</vt:lpstr>
      <vt:lpstr>Система Л. В. Занкова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текстом</dc:title>
  <dc:creator>Admin</dc:creator>
  <cp:lastModifiedBy>Admin</cp:lastModifiedBy>
  <cp:revision>79</cp:revision>
  <dcterms:created xsi:type="dcterms:W3CDTF">2019-03-11T17:55:40Z</dcterms:created>
  <dcterms:modified xsi:type="dcterms:W3CDTF">2022-03-09T18:24:45Z</dcterms:modified>
</cp:coreProperties>
</file>