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Построение урока с позиции развития УУД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В соответствии с новыми требованиями ФГОС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214290"/>
          <a:ext cx="8258205" cy="64040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7412"/>
                <a:gridCol w="2928958"/>
                <a:gridCol w="3071835"/>
              </a:tblGrid>
              <a:tr h="885749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Требования к уроку</a:t>
                      </a:r>
                      <a:endParaRPr lang="ru-RU" sz="1800" b="1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Традиционный урок</a:t>
                      </a:r>
                      <a:endParaRPr lang="ru-RU" sz="1800" b="1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Урок современного типа</a:t>
                      </a:r>
                      <a:endParaRPr lang="ru-RU" sz="1800" b="1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</a:tr>
              <a:tr h="885749">
                <a:tc>
                  <a:txBody>
                    <a:bodyPr/>
                    <a:lstStyle/>
                    <a:p>
                      <a:pPr marL="228600" algn="l" fontAlgn="t">
                        <a:buFont typeface="+mj-lt"/>
                        <a:buAutoNum type="arabicPeriod"/>
                      </a:pP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Объявление темы урока</a:t>
                      </a:r>
                      <a:endParaRPr lang="ru-RU" sz="1600" b="1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Учитель сообщает учащимся</a:t>
                      </a:r>
                      <a:endParaRPr lang="ru-RU" sz="1600" b="1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Формулируют сами учащиеся</a:t>
                      </a:r>
                      <a:endParaRPr lang="ru-RU" sz="1600" b="1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</a:tr>
              <a:tr h="1092020">
                <a:tc>
                  <a:txBody>
                    <a:bodyPr/>
                    <a:lstStyle/>
                    <a:p>
                      <a:pPr marL="228600" algn="l" fontAlgn="t">
                        <a:buFont typeface="+mj-lt"/>
                        <a:buAutoNum type="arabicPeriod" startAt="2"/>
                      </a:pPr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Сообщение целей и задач</a:t>
                      </a:r>
                      <a:endParaRPr lang="ru-RU" sz="1600" b="1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Учитель формулирует и сообщает учащимся, чему должны научиться</a:t>
                      </a:r>
                      <a:endParaRPr lang="ru-RU" sz="1600" b="1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Формулируют сами учащиеся, определив границы знания и незнания</a:t>
                      </a:r>
                      <a:endParaRPr lang="ru-RU" sz="1600" b="1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</a:tr>
              <a:tr h="1528829">
                <a:tc>
                  <a:txBody>
                    <a:bodyPr/>
                    <a:lstStyle/>
                    <a:p>
                      <a:pPr marL="228600" algn="l" fontAlgn="t">
                        <a:buFont typeface="+mj-lt"/>
                        <a:buAutoNum type="arabicPeriod" startAt="3"/>
                      </a:pPr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Планирование</a:t>
                      </a:r>
                      <a:endParaRPr lang="ru-RU" sz="1600" b="1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Учитель сообщает учащимся, какую работу они должны выполнить, чтобы достичь цели</a:t>
                      </a:r>
                      <a:endParaRPr lang="ru-RU" sz="1600" b="1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Планирование учащимися способов достижения намеченной цели</a:t>
                      </a:r>
                      <a:endParaRPr lang="ru-RU" sz="1600" b="1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</a:tr>
              <a:tr h="1965636">
                <a:tc>
                  <a:txBody>
                    <a:bodyPr/>
                    <a:lstStyle/>
                    <a:p>
                      <a:pPr marL="228600" algn="l" fontAlgn="t">
                        <a:buFont typeface="+mj-lt"/>
                        <a:buAutoNum type="arabicPeriod" startAt="4"/>
                      </a:pPr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Практическая деятельность учащихся</a:t>
                      </a:r>
                      <a:endParaRPr lang="ru-RU" sz="1600" b="1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Под руководством учителя учащиеся выполняют ряд практических задач (чаще применяется фронтальный метод организации деятельности)</a:t>
                      </a:r>
                      <a:endParaRPr lang="ru-RU" sz="1600" b="1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Учащиеся осуществляют учебные действия по намеченному плану (применяется групповой, индивидуальный методы)</a:t>
                      </a:r>
                      <a:endParaRPr lang="ru-RU" sz="1600" b="1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3998" cy="66774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5210"/>
                <a:gridCol w="3304134"/>
                <a:gridCol w="3534654"/>
              </a:tblGrid>
              <a:tr h="1276860">
                <a:tc>
                  <a:txBody>
                    <a:bodyPr/>
                    <a:lstStyle/>
                    <a:p>
                      <a:pPr marL="228600" algn="l" fontAlgn="t">
                        <a:buFont typeface="+mj-lt"/>
                        <a:buAutoNum type="arabicPeriod" startAt="5"/>
                      </a:pPr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Осуществление контроля</a:t>
                      </a:r>
                      <a:endParaRPr lang="ru-RU" sz="1800" b="1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Учитель осуществляет контроль за выполнением учащимися практической работы</a:t>
                      </a:r>
                      <a:endParaRPr lang="ru-RU" sz="1800" b="1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Учащиеся осуществляют контроль (применяются формы самоконтроля, взаимоконтроля)</a:t>
                      </a:r>
                      <a:endParaRPr lang="ru-RU" sz="1800" b="1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</a:tr>
              <a:tr h="1276860">
                <a:tc>
                  <a:txBody>
                    <a:bodyPr/>
                    <a:lstStyle/>
                    <a:p>
                      <a:pPr marL="228600" algn="l" fontAlgn="t">
                        <a:buFont typeface="+mj-lt"/>
                        <a:buAutoNum type="arabicPeriod" startAt="6"/>
                      </a:pP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Осуществление коррекции</a:t>
                      </a:r>
                      <a:endParaRPr lang="ru-RU" sz="1600" b="1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Учитель в ходе выполнения и по итогам выполненной работы учащимися осуществляет коррекцию</a:t>
                      </a:r>
                      <a:endParaRPr lang="ru-RU" sz="1600" b="1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Учащиеся формулируют затруднения и осуществляют коррекцию самостоятельно</a:t>
                      </a:r>
                      <a:endParaRPr lang="ru-RU" sz="1600" b="1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</a:tr>
              <a:tr h="1725169">
                <a:tc>
                  <a:txBody>
                    <a:bodyPr/>
                    <a:lstStyle/>
                    <a:p>
                      <a:pPr marL="228600" algn="l" fontAlgn="t">
                        <a:buFont typeface="+mj-lt"/>
                        <a:buAutoNum type="arabicPeriod" startAt="7"/>
                      </a:pPr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Оценивание учащихся</a:t>
                      </a:r>
                      <a:endParaRPr lang="ru-RU" sz="1600" b="1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Учитель осуществляет оценивание учащихся за работу на уроке</a:t>
                      </a:r>
                      <a:endParaRPr lang="ru-RU" sz="1600" b="1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Учащиеся дают оценку деятельности по её результатам (</a:t>
                      </a:r>
                      <a:r>
                        <a:rPr lang="ru-RU" sz="1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самооценивание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, оценивание результатов деятельности товарищей)</a:t>
                      </a:r>
                      <a:endParaRPr lang="ru-RU" sz="1600" b="1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</a:tr>
              <a:tr h="912044">
                <a:tc>
                  <a:txBody>
                    <a:bodyPr/>
                    <a:lstStyle/>
                    <a:p>
                      <a:pPr marL="228600" algn="l" fontAlgn="t">
                        <a:buFont typeface="+mj-lt"/>
                        <a:buAutoNum type="arabicPeriod" startAt="8"/>
                      </a:pPr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Итог урока</a:t>
                      </a:r>
                      <a:endParaRPr lang="ru-RU" sz="1600" b="1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Учитель выясняет у учащихся, что они запомнили</a:t>
                      </a:r>
                      <a:endParaRPr lang="ru-RU" sz="1600" b="1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Проводится рефлексия</a:t>
                      </a:r>
                      <a:endParaRPr lang="ru-RU" sz="1600" b="1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</a:tr>
              <a:tr h="1452774">
                <a:tc>
                  <a:txBody>
                    <a:bodyPr/>
                    <a:lstStyle/>
                    <a:p>
                      <a:pPr marL="228600" algn="l" fontAlgn="t">
                        <a:buFont typeface="+mj-lt"/>
                        <a:buAutoNum type="arabicPeriod" startAt="9"/>
                      </a:pP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Домашнее задание</a:t>
                      </a:r>
                      <a:endParaRPr lang="ru-RU" sz="1600" b="1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Учитель объявляет и комментирует (чаще – задание одно для всех)</a:t>
                      </a:r>
                      <a:endParaRPr lang="ru-RU" sz="1600" b="1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Учащиеся могут выбирать задание из предложенных учителем с учётом индивидуальных возможностей</a:t>
                      </a:r>
                      <a:endParaRPr lang="ru-RU" sz="1600" b="1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660" marR="73660"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Основные положения, закрепленные в новых </a:t>
            </a:r>
            <a:r>
              <a:rPr lang="ru-RU" b="1" dirty="0" smtClean="0"/>
              <a:t>стандартах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dirty="0" smtClean="0"/>
              <a:t>Системно – </a:t>
            </a:r>
            <a:r>
              <a:rPr lang="ru-RU" b="1" dirty="0" err="1" smtClean="0"/>
              <a:t>деятельностный</a:t>
            </a:r>
            <a:r>
              <a:rPr lang="ru-RU" b="1" dirty="0" smtClean="0"/>
              <a:t> подход в планировании и проведении уроков - </a:t>
            </a:r>
            <a:r>
              <a:rPr lang="ru-RU" dirty="0" smtClean="0"/>
              <a:t>подход к построению урока с ориентацией на итоговые результаты образования.</a:t>
            </a:r>
          </a:p>
          <a:p>
            <a:r>
              <a:rPr lang="ru-RU" b="1" dirty="0" smtClean="0"/>
              <a:t>Системно – </a:t>
            </a:r>
            <a:r>
              <a:rPr lang="ru-RU" b="1" dirty="0" err="1" smtClean="0"/>
              <a:t>деятельностный</a:t>
            </a:r>
            <a:r>
              <a:rPr lang="ru-RU" b="1" dirty="0" smtClean="0"/>
              <a:t> подход – </a:t>
            </a:r>
            <a:r>
              <a:rPr lang="ru-RU" dirty="0" smtClean="0"/>
              <a:t>в основе педагогических приёмов и техник, используемых на уроке, должны лежать следующие основные принципы: принцип деятельности, принцип обратной связи, принцип открытости, принцип свободы, принцип творчества и принцип идеальности.</a:t>
            </a:r>
          </a:p>
          <a:p>
            <a:r>
              <a:rPr lang="ru-RU" dirty="0" smtClean="0"/>
              <a:t>Современный урок должен отвечать на следующие вопросы: «ЗАЧЕМ ученику необходимо  совершить ту или иную деятельность на уроке? КАКОЙ должен быть результат данной деятельности? КАКОВ продукт? И КАК это ученик использует на следующих уроках?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Постановка цели и  задач урока по достижению результатов (предметные, личностные, </a:t>
            </a:r>
            <a:r>
              <a:rPr lang="ru-RU" sz="3600" b="1" dirty="0" err="1" smtClean="0"/>
              <a:t>метапредметные</a:t>
            </a:r>
            <a:r>
              <a:rPr lang="ru-RU" sz="3600" b="1" dirty="0" smtClean="0"/>
              <a:t>).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Современный урок – </a:t>
            </a:r>
            <a:r>
              <a:rPr lang="ru-RU" dirty="0" err="1" smtClean="0"/>
              <a:t>урок</a:t>
            </a:r>
            <a:r>
              <a:rPr lang="ru-RU" dirty="0" smtClean="0"/>
              <a:t>, который спланирован, продуман и проведен в соответствии с поставленными задачами по достижению результатов.</a:t>
            </a:r>
          </a:p>
          <a:p>
            <a:r>
              <a:rPr lang="ru-RU" dirty="0" smtClean="0"/>
              <a:t>Цель урока определяется:</a:t>
            </a:r>
          </a:p>
          <a:p>
            <a:r>
              <a:rPr lang="ru-RU" dirty="0" smtClean="0"/>
              <a:t>планируемым результатом урока</a:t>
            </a:r>
          </a:p>
          <a:p>
            <a:r>
              <a:rPr lang="ru-RU" dirty="0" smtClean="0"/>
              <a:t>путями реализации этого плана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ЦЕЛИ УРОКА В СООТВЕТСТВИИ С ФГОС: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600200"/>
            <a:ext cx="8786874" cy="5114948"/>
          </a:xfrm>
        </p:spPr>
        <p:txBody>
          <a:bodyPr>
            <a:normAutofit fontScale="70000" lnSpcReduction="20000"/>
          </a:bodyPr>
          <a:lstStyle/>
          <a:p>
            <a:r>
              <a:rPr lang="ru-RU" sz="3400" b="1" u="sng" dirty="0" smtClean="0"/>
              <a:t>Предметная</a:t>
            </a:r>
            <a:r>
              <a:rPr lang="ru-RU" sz="3400" u="sng" dirty="0" smtClean="0"/>
              <a:t>-</a:t>
            </a:r>
            <a:r>
              <a:rPr lang="ru-RU" sz="3400" dirty="0" smtClean="0"/>
              <a:t> соотносится с темой и содержанием урока, его дидактической задачей (что должны знать, уметь)</a:t>
            </a:r>
          </a:p>
          <a:p>
            <a:r>
              <a:rPr lang="ru-RU" sz="3400" dirty="0" smtClean="0"/>
              <a:t>Закрепление понятий, правил, законов….; умений…</a:t>
            </a:r>
          </a:p>
          <a:p>
            <a:r>
              <a:rPr lang="ru-RU" sz="3400" dirty="0" smtClean="0"/>
              <a:t>Применение учащимися знаний и способов действий (указываются конкретные знания и умения) в разнообразных ситуациях</a:t>
            </a:r>
          </a:p>
          <a:p>
            <a:r>
              <a:rPr lang="ru-RU" sz="3400" dirty="0" smtClean="0"/>
              <a:t>Организация деятельности учащихся по изучению и первичному закреплению фактов, понятий, законов, правил….</a:t>
            </a:r>
          </a:p>
          <a:p>
            <a:r>
              <a:rPr lang="ru-RU" sz="3400" dirty="0" smtClean="0"/>
              <a:t>Организация деятельности учащихся по обобщению и систематизации знаний по теме…</a:t>
            </a:r>
          </a:p>
          <a:p>
            <a:r>
              <a:rPr lang="ru-RU" sz="3400" dirty="0" smtClean="0"/>
              <a:t>Проверка и оценка знаний и способов действий учащихся по теме….</a:t>
            </a:r>
          </a:p>
          <a:p>
            <a:r>
              <a:rPr lang="ru-RU" sz="3400" dirty="0" smtClean="0"/>
              <a:t>Организация деятельности учащихся по коррекции знаний и способов действий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u="sng" dirty="0" smtClean="0"/>
              <a:t>Предметные результаты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конкретные элементы социального опыта (знания, умения и навыки), опыт решения проблем, опыт творческой деятельности, освоенный обучающимися в рамках отдельного предмета.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285728"/>
          </a:xfrm>
        </p:spPr>
        <p:txBody>
          <a:bodyPr>
            <a:noAutofit/>
          </a:bodyPr>
          <a:lstStyle/>
          <a:p>
            <a:r>
              <a:rPr lang="ru-RU" sz="2400" b="1" u="sng" dirty="0" smtClean="0"/>
              <a:t>Личностная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85728"/>
            <a:ext cx="9286908" cy="585789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dirty="0" smtClean="0"/>
              <a:t>формирование личностных УУД через содержание учебного материала</a:t>
            </a:r>
          </a:p>
          <a:p>
            <a:pPr>
              <a:buNone/>
            </a:pPr>
            <a:r>
              <a:rPr lang="ru-RU" sz="2000" i="1" dirty="0" smtClean="0"/>
              <a:t>Патриотизм, уважение к своему народу, российская гражданская идентичность, чувство ответственности перед Родиной, гордость за свой край, прошлое и настоящее, уважение государственных символов (герб, флаг, гимн)</a:t>
            </a:r>
            <a:endParaRPr lang="ru-RU" sz="2000" dirty="0" smtClean="0"/>
          </a:p>
          <a:p>
            <a:pPr>
              <a:buNone/>
            </a:pPr>
            <a:r>
              <a:rPr lang="ru-RU" sz="2000" i="1" dirty="0" smtClean="0"/>
              <a:t>Формирование гражданской позиции (активность, ответственность, чувство собственного достоинства, гуманизм…)</a:t>
            </a:r>
            <a:endParaRPr lang="ru-RU" sz="2000" dirty="0" smtClean="0"/>
          </a:p>
          <a:p>
            <a:pPr>
              <a:buNone/>
            </a:pPr>
            <a:r>
              <a:rPr lang="ru-RU" sz="2000" i="1" dirty="0" smtClean="0"/>
              <a:t>Формирование  мировоззрения, соответствующего современному уровню развития науки и общественной практики…</a:t>
            </a:r>
            <a:endParaRPr lang="ru-RU" sz="2000" dirty="0" smtClean="0"/>
          </a:p>
          <a:p>
            <a:pPr>
              <a:buNone/>
            </a:pPr>
            <a:r>
              <a:rPr lang="ru-RU" sz="2000" i="1" dirty="0" smtClean="0"/>
              <a:t>Формирование основ саморазвития и самовоспитания в соответствии с общечеловеческими ценностями; готовность к самостоятельной, творческой и ответственной деятельности</a:t>
            </a:r>
            <a:endParaRPr lang="ru-RU" sz="2000" dirty="0" smtClean="0"/>
          </a:p>
          <a:p>
            <a:pPr>
              <a:buNone/>
            </a:pPr>
            <a:r>
              <a:rPr lang="ru-RU" sz="2000" i="1" dirty="0" smtClean="0"/>
              <a:t>Толерантное сознание и </a:t>
            </a:r>
            <a:r>
              <a:rPr lang="ru-RU" sz="2000" i="1" dirty="0" smtClean="0"/>
              <a:t>поведение</a:t>
            </a:r>
            <a:r>
              <a:rPr lang="ru-RU" sz="2000" i="1" dirty="0" smtClean="0"/>
              <a:t>; </a:t>
            </a:r>
            <a:r>
              <a:rPr lang="ru-RU" sz="2000" i="1" dirty="0" smtClean="0"/>
              <a:t>Эстетическое </a:t>
            </a:r>
            <a:r>
              <a:rPr lang="ru-RU" sz="2000" i="1" dirty="0" smtClean="0"/>
              <a:t>отношение к миру</a:t>
            </a:r>
            <a:endParaRPr lang="ru-RU" sz="2000" dirty="0" smtClean="0"/>
          </a:p>
          <a:p>
            <a:pPr>
              <a:buNone/>
            </a:pPr>
            <a:r>
              <a:rPr lang="ru-RU" sz="2000" i="1" dirty="0" smtClean="0"/>
              <a:t>Принятие и реализация ценностей ЗОЖ, потребность в физическом самосовершенствовании; неприятие вредных привычек; бережное, ответственное отношение к физическому и психологическому здоровью</a:t>
            </a:r>
            <a:endParaRPr lang="ru-RU" sz="2000" dirty="0" smtClean="0"/>
          </a:p>
          <a:p>
            <a:pPr>
              <a:buNone/>
            </a:pPr>
            <a:r>
              <a:rPr lang="ru-RU" sz="2000" i="1" dirty="0" smtClean="0"/>
              <a:t>Формирование экологического мышления</a:t>
            </a:r>
            <a:endParaRPr lang="ru-RU" sz="2000" dirty="0" smtClean="0"/>
          </a:p>
          <a:p>
            <a:pPr>
              <a:buNone/>
            </a:pPr>
            <a:r>
              <a:rPr lang="ru-RU" sz="2000" i="1" dirty="0" smtClean="0"/>
              <a:t>Осознанный выбор будущей профессии</a:t>
            </a:r>
            <a:endParaRPr lang="ru-RU" sz="2000" dirty="0" smtClean="0"/>
          </a:p>
          <a:p>
            <a:pPr>
              <a:buNone/>
            </a:pPr>
            <a:r>
              <a:rPr lang="ru-RU" sz="2000" i="1" dirty="0" smtClean="0"/>
              <a:t>Ответственное отношение к созданию семьи, принятие ценностей семейной жизни.</a:t>
            </a:r>
            <a:endParaRPr lang="ru-RU" sz="2000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u="sng" dirty="0" smtClean="0"/>
              <a:t>Личностные результаты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система ценностных отношений обучающихся к себе, другим участникам образовательного процесса, самому образовательному процессу и его результатам, к педагогу.</a:t>
            </a:r>
            <a:r>
              <a:rPr lang="ru-RU" i="1" dirty="0" smtClean="0"/>
              <a:t> 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ru-RU" b="1" u="sng" dirty="0" err="1" smtClean="0"/>
              <a:t>Метапредметная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857232"/>
            <a:ext cx="8715436" cy="6000768"/>
          </a:xfrm>
        </p:spPr>
        <p:txBody>
          <a:bodyPr>
            <a:normAutofit fontScale="62500" lnSpcReduction="20000"/>
          </a:bodyPr>
          <a:lstStyle/>
          <a:p>
            <a:r>
              <a:rPr lang="ru-RU" sz="3800" dirty="0" smtClean="0"/>
              <a:t>развитие познавательных (интеллекта), коммуникативных, регулятивных (воли) УУД  </a:t>
            </a:r>
          </a:p>
          <a:p>
            <a:r>
              <a:rPr lang="ru-RU" sz="3800" i="1" dirty="0" smtClean="0"/>
              <a:t>ПОЗНАВАТЕЛЬНЫЕ УУД: умение классифицировать, сравнивать, доказывать, синтезировать, группировать, устанавливать причинно-следственные связи, выбирать способ решения, постановка и формулирование проблемы, навык поиска необходимой информации…</a:t>
            </a:r>
            <a:endParaRPr lang="ru-RU" sz="3800" dirty="0" smtClean="0"/>
          </a:p>
          <a:p>
            <a:r>
              <a:rPr lang="ru-RU" sz="3800" i="1" dirty="0" smtClean="0"/>
              <a:t>РЕГУЛЯТИВНЫЕ УУД: </a:t>
            </a:r>
            <a:r>
              <a:rPr lang="ru-RU" sz="3800" i="1" dirty="0" err="1" smtClean="0"/>
              <a:t>целеполагание</a:t>
            </a:r>
            <a:r>
              <a:rPr lang="ru-RU" sz="3800" i="1" dirty="0" smtClean="0"/>
              <a:t>, планирование, контроль, прогнозирование, коррекция, умение следовать инструкциям учителя, организовывать своё рабочее место, умение делать выводы, выбирать способ достижения поставленной цели, </a:t>
            </a:r>
            <a:r>
              <a:rPr lang="ru-RU" sz="3800" i="1" dirty="0" err="1" smtClean="0"/>
              <a:t>саморегуляция</a:t>
            </a:r>
            <a:r>
              <a:rPr lang="ru-RU" sz="3800" i="1" dirty="0" smtClean="0"/>
              <a:t> …</a:t>
            </a:r>
            <a:endParaRPr lang="ru-RU" sz="3800" dirty="0" smtClean="0"/>
          </a:p>
          <a:p>
            <a:r>
              <a:rPr lang="ru-RU" sz="3800" i="1" dirty="0" smtClean="0"/>
              <a:t>КОММУНИКАТИВНЫЕ УУД: умение участвовать в диалоге, высказывать и отстаивать свою точку зрения, слушать и понимать речь других, выполнять различные роли в группе, сотрудничать, формирование культуры межличностных отношений, умение обращаться за помощью, предлагать помощь, осуществлять взаимный контроль</a:t>
            </a:r>
            <a:r>
              <a:rPr lang="ru-RU" sz="3800" i="1" dirty="0" smtClean="0"/>
              <a:t>…</a:t>
            </a:r>
            <a:endParaRPr lang="ru-RU" sz="3800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r>
              <a:rPr lang="ru-RU" i="1" u="sng" dirty="0" err="1" smtClean="0"/>
              <a:t>Метапредметные</a:t>
            </a:r>
            <a:r>
              <a:rPr lang="ru-RU" i="1" u="sng" dirty="0" smtClean="0"/>
              <a:t> результаты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214974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способы деятельности, применимые как в рамках образовательного процесса, так и при решении проблем в реальных жизненных ситуациях, освоенные обучающимися на базе одного, нескольких или всех учебных предметов.</a:t>
            </a:r>
          </a:p>
          <a:p>
            <a:r>
              <a:rPr lang="ru-RU" b="1" u="sng" dirty="0" smtClean="0"/>
              <a:t>Учебная задача</a:t>
            </a:r>
            <a:r>
              <a:rPr lang="ru-RU" dirty="0" smtClean="0"/>
              <a:t> – это переформулированная цель учебной деятельности, поставленная перед учащимися в виде обобщенного </a:t>
            </a:r>
            <a:r>
              <a:rPr lang="ru-RU" b="1" u="sng" dirty="0" smtClean="0"/>
              <a:t>учебного задания</a:t>
            </a:r>
            <a:r>
              <a:rPr lang="ru-RU" dirty="0" smtClean="0"/>
              <a:t>. Решая её, учащиеся овладевают соответствующими знаниями и умениями, развивают личностные качества, направленные на </a:t>
            </a:r>
            <a:r>
              <a:rPr lang="ru-RU" b="1" u="sng" dirty="0" smtClean="0"/>
              <a:t>«умение учиться»</a:t>
            </a:r>
            <a:endParaRPr lang="ru-RU" dirty="0" smtClean="0"/>
          </a:p>
          <a:p>
            <a:r>
              <a:rPr lang="ru-RU" b="1" dirty="0" smtClean="0"/>
              <a:t>Рефлексия </a:t>
            </a:r>
            <a:r>
              <a:rPr lang="ru-RU" dirty="0" smtClean="0"/>
              <a:t>– обратная связь. Оценивание, отслеживание, достижение запланированных учителем результатов на уроке (предметных, </a:t>
            </a:r>
            <a:r>
              <a:rPr lang="ru-RU" dirty="0" err="1" smtClean="0"/>
              <a:t>метапредметных</a:t>
            </a:r>
            <a:r>
              <a:rPr lang="ru-RU" dirty="0" smtClean="0"/>
              <a:t>, личностных</a:t>
            </a:r>
            <a:r>
              <a:rPr lang="ru-RU" dirty="0" smtClean="0"/>
              <a:t>)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36828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ТЕХНОЛОГИЧЕСКАЯ КАРТА УРОКА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642918"/>
            <a:ext cx="8715436" cy="5929354"/>
          </a:xfrm>
        </p:spPr>
        <p:txBody>
          <a:bodyPr>
            <a:normAutofit fontScale="70000" lnSpcReduction="20000"/>
          </a:bodyPr>
          <a:lstStyle/>
          <a:p>
            <a:r>
              <a:rPr lang="ru-RU" sz="3400" dirty="0" smtClean="0"/>
              <a:t> </a:t>
            </a:r>
            <a:r>
              <a:rPr lang="ru-RU" sz="3400" dirty="0" smtClean="0"/>
              <a:t>обобщенно -графическое выражение сценария урока, основа его проектирования, средство представления индивидуальных методов работы. Проект урока – это представленный учителем план проведения урока с возможной корректировкой (заложенной изначально вариативностью урока).</a:t>
            </a:r>
          </a:p>
          <a:p>
            <a:r>
              <a:rPr lang="ru-RU" sz="3400" dirty="0" smtClean="0"/>
              <a:t>Технологическая карта позволит учителю:</a:t>
            </a:r>
          </a:p>
          <a:p>
            <a:r>
              <a:rPr lang="ru-RU" sz="3400" dirty="0" smtClean="0"/>
              <a:t> организовать эффективный учебный процесс;</a:t>
            </a:r>
          </a:p>
          <a:p>
            <a:r>
              <a:rPr lang="ru-RU" sz="3400" dirty="0" smtClean="0"/>
              <a:t> реализовать планируемые результаты ФГОС второго поколения;</a:t>
            </a:r>
          </a:p>
          <a:p>
            <a:r>
              <a:rPr lang="ru-RU" sz="3400" dirty="0" smtClean="0"/>
              <a:t> системно формировать у учащихся универсальные учебные действия;</a:t>
            </a:r>
          </a:p>
          <a:p>
            <a:r>
              <a:rPr lang="ru-RU" sz="3400" dirty="0" smtClean="0"/>
              <a:t> проектировать свою деятельность на модуль, полугодие, год посредством перехода от поурочного планирования к проектированию темы;</a:t>
            </a:r>
          </a:p>
          <a:p>
            <a:r>
              <a:rPr lang="ru-RU" sz="3400" dirty="0" smtClean="0"/>
              <a:t> на практике реализовать </a:t>
            </a:r>
            <a:r>
              <a:rPr lang="ru-RU" sz="3400" dirty="0" err="1" smtClean="0"/>
              <a:t>межпредметные</a:t>
            </a:r>
            <a:r>
              <a:rPr lang="ru-RU" sz="3400" dirty="0" smtClean="0"/>
              <a:t> связи;</a:t>
            </a:r>
          </a:p>
          <a:p>
            <a:r>
              <a:rPr lang="ru-RU" sz="3400" dirty="0" smtClean="0"/>
              <a:t> выполнять диагностику достижения планируемых результатов учащимися на каждом этапе освоения темы</a:t>
            </a:r>
            <a:r>
              <a:rPr lang="ru-RU" sz="3400" dirty="0" smtClean="0"/>
              <a:t>.</a:t>
            </a:r>
            <a:endParaRPr lang="ru-RU" sz="3400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Примерная форма технологической карты урока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35719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>САМОАНАЛИЗ ЗАНЯТИЯ</a:t>
            </a:r>
            <a:r>
              <a:rPr lang="ru-RU" sz="3100" dirty="0" smtClean="0"/>
              <a:t/>
            </a:r>
            <a:br>
              <a:rPr lang="ru-RU" sz="310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500042"/>
            <a:ext cx="9001156" cy="6357958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Каково место данного урока в теме, разделе, курсе? Связь его с предыдущими, опора на них. Как этот урок работает на последующие уроки? </a:t>
            </a:r>
            <a:r>
              <a:rPr lang="ru-RU" dirty="0" err="1" smtClean="0"/>
              <a:t>Межпредметные</a:t>
            </a:r>
            <a:r>
              <a:rPr lang="ru-RU" dirty="0" smtClean="0"/>
              <a:t> связи.</a:t>
            </a:r>
          </a:p>
          <a:p>
            <a:r>
              <a:rPr lang="ru-RU" dirty="0" smtClean="0"/>
              <a:t>Какие задачи я решаю на уроке? ( предметные; личностные; </a:t>
            </a:r>
            <a:r>
              <a:rPr lang="ru-RU" dirty="0" err="1" smtClean="0"/>
              <a:t>метапредметные</a:t>
            </a:r>
            <a:r>
              <a:rPr lang="ru-RU" dirty="0" smtClean="0"/>
              <a:t>).  Были ли они решены? Каким способом?  На каких этапах урока?</a:t>
            </a:r>
          </a:p>
          <a:p>
            <a:r>
              <a:rPr lang="ru-RU" dirty="0" smtClean="0"/>
              <a:t>Рациональность выбранной структуры урока, соответствие ее разработанной учителем </a:t>
            </a:r>
            <a:r>
              <a:rPr lang="ru-RU" i="1" dirty="0" smtClean="0"/>
              <a:t>технологической карте. </a:t>
            </a:r>
            <a:r>
              <a:rPr lang="ru-RU" dirty="0" smtClean="0"/>
              <a:t>Логическая связь между различными этапами урока.</a:t>
            </a:r>
          </a:p>
          <a:p>
            <a:r>
              <a:rPr lang="ru-RU" dirty="0" smtClean="0"/>
              <a:t> Какие образовательные технологии  использовались на уроке? Какое сочетание форм и методов обучения выбрано для раскрытия главного материала? Целесообразно ли использовались технические средства обучения, средства наглядности?</a:t>
            </a:r>
          </a:p>
          <a:p>
            <a:r>
              <a:rPr lang="ru-RU" dirty="0" smtClean="0"/>
              <a:t> Как был организован контроль на уроке? В каких нормах, и какими методами он осуществлялся?</a:t>
            </a:r>
          </a:p>
          <a:p>
            <a:r>
              <a:rPr lang="ru-RU" dirty="0" smtClean="0"/>
              <a:t> За счет чего обеспечивалась высокая работоспособность учащихся в течение всего урока? Как и за счет чего обеспечивалось на уроке рациональное использование времени, предупреждение перегрузки?</a:t>
            </a:r>
          </a:p>
          <a:p>
            <a:r>
              <a:rPr lang="ru-RU" dirty="0" smtClean="0"/>
              <a:t> Удалось ли полностью реализовать все поставленные задачи? Если не удалось, то почему? Когда планируется выполнение нереализованных задач</a:t>
            </a:r>
            <a:r>
              <a:rPr lang="ru-RU" dirty="0" smtClean="0"/>
              <a:t>?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i="1" dirty="0" smtClean="0"/>
              <a:t>Урок общеметодологической </a:t>
            </a:r>
            <a:r>
              <a:rPr lang="ru-RU" sz="4000" b="1" i="1" dirty="0" smtClean="0"/>
              <a:t>направленности (новый тип!)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85860"/>
            <a:ext cx="8643998" cy="5286412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        </a:t>
            </a:r>
            <a:r>
              <a:rPr lang="ru-RU" dirty="0" err="1" smtClean="0"/>
              <a:t>Деятельностная</a:t>
            </a:r>
            <a:r>
              <a:rPr lang="ru-RU" dirty="0" smtClean="0"/>
              <a:t> цель: формирование у учащихся </a:t>
            </a:r>
            <a:r>
              <a:rPr lang="ru-RU" dirty="0" err="1" smtClean="0"/>
              <a:t>деятельностных</a:t>
            </a:r>
            <a:r>
              <a:rPr lang="ru-RU" dirty="0" smtClean="0"/>
              <a:t> способностей и способностей к структурированию и систематизации изучаемого предметного содержания, формирование способности учащихся к новому способу действия, связанному с построением структуры изученных понятий и алгоритмов.</a:t>
            </a:r>
          </a:p>
          <a:p>
            <a:r>
              <a:rPr lang="ru-RU" dirty="0" smtClean="0"/>
              <a:t>    Содержательная цель: построение обобщённых </a:t>
            </a:r>
            <a:r>
              <a:rPr lang="ru-RU" dirty="0" err="1" smtClean="0"/>
              <a:t>деятельностных</a:t>
            </a:r>
            <a:r>
              <a:rPr lang="ru-RU" dirty="0" smtClean="0"/>
              <a:t> норм и выявление теоретических основ развития содержательно-методических линий курсов, выявление теоретических основ построения содержательно-методических линий.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Особенности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формировать </a:t>
            </a:r>
            <a:r>
              <a:rPr lang="ru-RU" dirty="0" smtClean="0"/>
              <a:t>у учащихся представления о методах, связывающих изучаемые понятия в единую систему</a:t>
            </a:r>
            <a:r>
              <a:rPr lang="ru-RU" dirty="0" smtClean="0"/>
              <a:t>,</a:t>
            </a:r>
          </a:p>
          <a:p>
            <a:r>
              <a:rPr lang="ru-RU" dirty="0" smtClean="0"/>
              <a:t>о </a:t>
            </a:r>
            <a:r>
              <a:rPr lang="ru-RU" dirty="0" smtClean="0"/>
              <a:t>методах организации самой учебной деятельности, направленной на </a:t>
            </a:r>
            <a:r>
              <a:rPr lang="ru-RU" dirty="0" err="1" smtClean="0"/>
              <a:t>самоизменение</a:t>
            </a:r>
            <a:r>
              <a:rPr lang="ru-RU" dirty="0" smtClean="0"/>
              <a:t> и </a:t>
            </a:r>
            <a:r>
              <a:rPr lang="ru-RU" dirty="0" smtClean="0"/>
              <a:t>саморазвитие</a:t>
            </a:r>
          </a:p>
          <a:p>
            <a:r>
              <a:rPr lang="ru-RU" dirty="0" smtClean="0"/>
              <a:t>организуется </a:t>
            </a:r>
            <a:r>
              <a:rPr lang="ru-RU" dirty="0" smtClean="0"/>
              <a:t>понимание и построение учащимися норм и методов учебной деятельности, самоконтроля и самооценки, рефлексивной </a:t>
            </a:r>
            <a:r>
              <a:rPr lang="ru-RU" dirty="0" smtClean="0"/>
              <a:t>самоорганизации,</a:t>
            </a:r>
          </a:p>
          <a:p>
            <a:r>
              <a:rPr lang="ru-RU" dirty="0" smtClean="0"/>
              <a:t>могут </a:t>
            </a:r>
            <a:r>
              <a:rPr lang="ru-RU" dirty="0" smtClean="0"/>
              <a:t>быть </a:t>
            </a:r>
            <a:r>
              <a:rPr lang="ru-RU" dirty="0" err="1" smtClean="0"/>
              <a:t>надпредметными</a:t>
            </a:r>
            <a:r>
              <a:rPr lang="ru-RU" dirty="0" smtClean="0"/>
              <a:t> и проводиться вне рамок какого-либо предмета на классных часах и внеклассных мероприятиях.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/>
              <a:t>Структура урока общеметодологической </a:t>
            </a:r>
            <a:r>
              <a:rPr lang="ru-RU" sz="3600" b="1" dirty="0" smtClean="0"/>
              <a:t>направленности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Этап </a:t>
            </a:r>
            <a:r>
              <a:rPr lang="ru-RU" dirty="0" smtClean="0"/>
              <a:t>мотивации</a:t>
            </a:r>
          </a:p>
          <a:p>
            <a:r>
              <a:rPr lang="ru-RU" dirty="0" smtClean="0"/>
              <a:t>Этап актуализации индивидуального затруднения в пробном учебном действии</a:t>
            </a:r>
          </a:p>
          <a:p>
            <a:r>
              <a:rPr lang="ru-RU" dirty="0" smtClean="0"/>
              <a:t>Этап закрепления с проговариванием во внешней речи</a:t>
            </a:r>
          </a:p>
          <a:p>
            <a:r>
              <a:rPr lang="ru-RU" dirty="0" smtClean="0"/>
              <a:t>Этап включения изученного в систему знаний</a:t>
            </a:r>
          </a:p>
          <a:p>
            <a:r>
              <a:rPr lang="ru-RU" dirty="0" smtClean="0"/>
              <a:t>Этап рефлексии учебной деятельности на уроке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622</Words>
  <PresentationFormat>Экран (4:3)</PresentationFormat>
  <Paragraphs>105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Построение урока с позиции развития УУД</vt:lpstr>
      <vt:lpstr>Слайд 2</vt:lpstr>
      <vt:lpstr>Слайд 3</vt:lpstr>
      <vt:lpstr>Основные положения, закрепленные в новых стандартах</vt:lpstr>
      <vt:lpstr>Постановка цели и  задач урока по достижению результатов (предметные, личностные, метапредметные). </vt:lpstr>
      <vt:lpstr>ЦЕЛИ УРОКА В СООТВЕТСТВИИ С ФГОС:</vt:lpstr>
      <vt:lpstr>Предметные результаты</vt:lpstr>
      <vt:lpstr>Личностная</vt:lpstr>
      <vt:lpstr>Личностные результаты</vt:lpstr>
      <vt:lpstr>Метапредметная</vt:lpstr>
      <vt:lpstr>Метапредметные результаты</vt:lpstr>
      <vt:lpstr>ТЕХНОЛОГИЧЕСКАЯ КАРТА УРОКА</vt:lpstr>
      <vt:lpstr>Примерная форма технологической карты урока</vt:lpstr>
      <vt:lpstr>САМОАНАЛИЗ ЗАНЯТИЯ </vt:lpstr>
      <vt:lpstr>Урок общеметодологической направленности (новый тип!)</vt:lpstr>
      <vt:lpstr>Особенности</vt:lpstr>
      <vt:lpstr>Структура урока общеметодологической направленности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в соответствии с требованиями ФГОС </dc:title>
  <dc:creator>Admin</dc:creator>
  <cp:lastModifiedBy>Admin</cp:lastModifiedBy>
  <cp:revision>13</cp:revision>
  <dcterms:created xsi:type="dcterms:W3CDTF">2022-02-23T18:33:52Z</dcterms:created>
  <dcterms:modified xsi:type="dcterms:W3CDTF">2022-02-24T16:56:43Z</dcterms:modified>
</cp:coreProperties>
</file>