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61" r:id="rId4"/>
    <p:sldId id="260" r:id="rId5"/>
    <p:sldId id="291" r:id="rId6"/>
    <p:sldId id="292" r:id="rId7"/>
    <p:sldId id="293" r:id="rId8"/>
    <p:sldId id="294" r:id="rId9"/>
    <p:sldId id="298" r:id="rId10"/>
    <p:sldId id="295" r:id="rId11"/>
    <p:sldId id="262" r:id="rId12"/>
    <p:sldId id="258" r:id="rId13"/>
    <p:sldId id="259" r:id="rId14"/>
    <p:sldId id="264" r:id="rId15"/>
    <p:sldId id="265" r:id="rId16"/>
    <p:sldId id="267" r:id="rId17"/>
    <p:sldId id="266" r:id="rId18"/>
    <p:sldId id="268" r:id="rId19"/>
    <p:sldId id="269" r:id="rId20"/>
    <p:sldId id="270" r:id="rId21"/>
    <p:sldId id="272" r:id="rId22"/>
    <p:sldId id="273" r:id="rId23"/>
    <p:sldId id="297" r:id="rId24"/>
    <p:sldId id="296" r:id="rId25"/>
    <p:sldId id="274" r:id="rId26"/>
    <p:sldId id="275" r:id="rId27"/>
    <p:sldId id="276" r:id="rId28"/>
    <p:sldId id="279" r:id="rId29"/>
    <p:sldId id="280" r:id="rId30"/>
    <p:sldId id="281" r:id="rId31"/>
    <p:sldId id="282" r:id="rId32"/>
    <p:sldId id="284" r:id="rId33"/>
    <p:sldId id="299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90" y="-2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27.03.2021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Формирование умений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 lnSpcReduction="10000"/>
          </a:bodyPr>
          <a:lstStyle/>
          <a:p>
            <a:pPr algn="ctr"/>
            <a:r>
              <a:rPr lang="ru-RU" sz="5400" b="1" dirty="0" smtClean="0">
                <a:solidFill>
                  <a:srgbClr val="FFC000"/>
                </a:solidFill>
                <a:latin typeface="Arial Narrow" pitchFamily="34" charset="0"/>
              </a:rPr>
              <a:t>работы с </a:t>
            </a:r>
            <a:r>
              <a:rPr lang="ru-RU" sz="5400" b="1" dirty="0" smtClean="0">
                <a:solidFill>
                  <a:srgbClr val="FFC000"/>
                </a:solidFill>
                <a:latin typeface="Arial Narrow" pitchFamily="34" charset="0"/>
              </a:rPr>
              <a:t>текстом</a:t>
            </a:r>
          </a:p>
          <a:p>
            <a:r>
              <a:rPr lang="ru-RU" sz="5400" b="1" dirty="0" smtClean="0">
                <a:solidFill>
                  <a:srgbClr val="FFC000"/>
                </a:solidFill>
                <a:latin typeface="Arial Narrow" pitchFamily="34" charset="0"/>
              </a:rPr>
              <a:t>Юхтанова Л. И.</a:t>
            </a:r>
            <a:endParaRPr lang="ru-RU" sz="5400" b="1" dirty="0">
              <a:solidFill>
                <a:srgbClr val="FFC000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Почему это важно?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sz="3200" dirty="0" smtClean="0"/>
              <a:t>важно уметь правильно работать с </a:t>
            </a:r>
            <a:r>
              <a:rPr lang="ru-RU" sz="3200" b="1" dirty="0" smtClean="0">
                <a:solidFill>
                  <a:srgbClr val="C00000"/>
                </a:solidFill>
              </a:rPr>
              <a:t>информацией</a:t>
            </a:r>
          </a:p>
          <a:p>
            <a:pPr algn="just">
              <a:buNone/>
            </a:pPr>
            <a:endParaRPr lang="ru-RU" sz="3200" b="1" dirty="0" smtClean="0">
              <a:solidFill>
                <a:srgbClr val="C00000"/>
              </a:solidFill>
            </a:endParaRPr>
          </a:p>
          <a:p>
            <a:pPr algn="just"/>
            <a:r>
              <a:rPr lang="ru-RU" sz="3200" dirty="0" smtClean="0"/>
              <a:t>успешность </a:t>
            </a:r>
          </a:p>
          <a:p>
            <a:pPr algn="just"/>
            <a:r>
              <a:rPr lang="ru-RU" sz="3200" dirty="0" smtClean="0"/>
              <a:t>самообразование </a:t>
            </a:r>
          </a:p>
          <a:p>
            <a:pPr algn="just"/>
            <a:r>
              <a:rPr lang="ru-RU" sz="3200" dirty="0" smtClean="0"/>
              <a:t>самореализация, </a:t>
            </a:r>
          </a:p>
          <a:p>
            <a:pPr algn="just"/>
            <a:r>
              <a:rPr lang="ru-RU" sz="3200" dirty="0" smtClean="0"/>
              <a:t>рост</a:t>
            </a:r>
          </a:p>
        </p:txBody>
      </p:sp>
      <p:cxnSp>
        <p:nvCxnSpPr>
          <p:cNvPr id="5" name="Прямая со стрелкой 4"/>
          <p:cNvCxnSpPr/>
          <p:nvPr/>
        </p:nvCxnSpPr>
        <p:spPr>
          <a:xfrm rot="5400000">
            <a:off x="1893075" y="3321843"/>
            <a:ext cx="642942" cy="1588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Почему это важно?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600" dirty="0" smtClean="0"/>
              <a:t>Культура  имеет значение большее, чем когда-либо </a:t>
            </a:r>
          </a:p>
          <a:p>
            <a:r>
              <a:rPr lang="ru-RU" sz="3600" dirty="0" smtClean="0"/>
              <a:t>Культура это то, что мы создаем заново каждый день</a:t>
            </a:r>
          </a:p>
          <a:p>
            <a:endParaRPr lang="ru-RU" sz="3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5400" dirty="0" smtClean="0"/>
              <a:t>Текст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600" dirty="0" smtClean="0"/>
              <a:t>сам по себе стимулирует мысль, рождает чувства, будит фантазию. </a:t>
            </a:r>
          </a:p>
          <a:p>
            <a:endParaRPr lang="ru-RU" dirty="0"/>
          </a:p>
        </p:txBody>
      </p:sp>
      <p:pic>
        <p:nvPicPr>
          <p:cNvPr id="1026" name="Picture 2" descr="C:\Users\Admin\Desktop\347ec5d7ee9463b11fd5ca2099a279d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23" y="3309938"/>
            <a:ext cx="4666470" cy="31109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Работа с текстом ВПР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Прочитай текст и выполни задания 6–14. Запиши ответы на отведённых для этого строчках.</a:t>
            </a:r>
            <a:endParaRPr lang="ru-RU" sz="36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253054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 (1)Ещё в каменном веке люди подметили, что зёрна некоторых растений очень сытные. (2)Это были семена диких злаков: ржи, пшеницы, ячменя. (3)С давних пор хлеб – это основа жизни, чудесный дар земли. (4)Но чтобы получить его, нам, людям, нужно приложить огромный труд. </a:t>
            </a:r>
          </a:p>
          <a:p>
            <a:r>
              <a:rPr lang="ru-RU" dirty="0" smtClean="0"/>
              <a:t>(5)На Руси в начале одиннадцатого века появился кислый ржаной хлеб из дрожжевого теста. (6)Каждая семья пекла такой хлеб в домашней печи. (7)Хозяйка просыпалась пораньше, месила тесто и ставила его в не остывшую с вечера печь. (8)Процесс был трудоёмким, но уже через полчаса поспевал пышущий жаром каравай. 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14356"/>
            <a:ext cx="8401080" cy="5786478"/>
          </a:xfrm>
        </p:spPr>
        <p:txBody>
          <a:bodyPr>
            <a:normAutofit/>
          </a:bodyPr>
          <a:lstStyle/>
          <a:p>
            <a:r>
              <a:rPr lang="ru-RU" dirty="0" smtClean="0"/>
              <a:t>(9)О том, как любили в России ржаной хлеб, свидетельствует письмо одного из приятелей Пушкина. (10)Он писал Александру Сергеевичу из Франции: «Худо жить в Париже: чёрного хлеба не допросишься». </a:t>
            </a:r>
          </a:p>
          <a:p>
            <a:r>
              <a:rPr lang="ru-RU" dirty="0" smtClean="0"/>
              <a:t>(11)Белый пшеничный хлеб часто выпекался в виде пышных калачей. (12)Калачи по форме похожи на </a:t>
            </a:r>
            <a:r>
              <a:rPr lang="ru-RU" dirty="0" err="1" smtClean="0"/>
              <a:t>замо́к</a:t>
            </a:r>
            <a:r>
              <a:rPr lang="ru-RU" dirty="0" smtClean="0"/>
              <a:t> с круглой дужкой. (13)Горожане могли купить калач на улице и там же съесть, держа за эту дужку-ручку. (14)Руки перед едой на улице не помоешь, поэтому ручку в пищу не употребляли, а отдавали нищим или крошили птичкам. (15)О тех, кто не брезговал есть ручки от калача, говорили: дошёл до ручки. (По Э.Емельяновой)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46736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6. </a:t>
            </a:r>
            <a:r>
              <a:rPr lang="ru-RU" sz="2800" dirty="0" smtClean="0"/>
              <a:t>Что хотел сказать автор читателю? Определи и запиши основную мысль текста.</a:t>
            </a:r>
          </a:p>
          <a:p>
            <a:pPr>
              <a:buNone/>
            </a:pPr>
            <a:endParaRPr lang="ru-RU" sz="2800" dirty="0" smtClean="0"/>
          </a:p>
          <a:p>
            <a:pPr>
              <a:buNone/>
            </a:pPr>
            <a:r>
              <a:rPr lang="ru-RU" sz="2800" dirty="0" smtClean="0"/>
              <a:t> 7. Составь и запиши план текста из трёх пунктов. В ответе ты можешь использовать сочетания слов или предложения. </a:t>
            </a:r>
          </a:p>
          <a:p>
            <a:pPr>
              <a:buNone/>
            </a:pPr>
            <a:endParaRPr lang="ru-RU" sz="2800" dirty="0" smtClean="0"/>
          </a:p>
          <a:p>
            <a:pPr>
              <a:buNone/>
            </a:pPr>
            <a:r>
              <a:rPr lang="ru-RU" sz="2800" dirty="0" smtClean="0"/>
              <a:t>8. Задай по тексту вопрос, который поможет определить, насколько точно твои одноклассники поняли его содержание. Запиши свой вопрос. </a:t>
            </a:r>
          </a:p>
          <a:p>
            <a:pPr>
              <a:buNone/>
            </a:pPr>
            <a:endParaRPr lang="ru-RU" sz="2800" dirty="0" smtClean="0"/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Вопрос по содержанию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dirty="0" smtClean="0"/>
              <a:t>Что?</a:t>
            </a:r>
          </a:p>
          <a:p>
            <a:r>
              <a:rPr lang="ru-RU" sz="4000" dirty="0" smtClean="0"/>
              <a:t>Где?</a:t>
            </a:r>
          </a:p>
          <a:p>
            <a:r>
              <a:rPr lang="ru-RU" sz="4000" dirty="0" smtClean="0"/>
              <a:t>Когда?</a:t>
            </a:r>
            <a:endParaRPr lang="ru-RU" sz="40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15. Подумай и напиши, в какой ситуации уместно будет употребить выражение «Дружному стаду и волк не страшен».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</a:rPr>
              <a:t>Текст </a:t>
            </a:r>
            <a:endParaRPr lang="ru-RU" b="1" i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357950" y="2786058"/>
            <a:ext cx="1785950" cy="9144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bg2">
                    <a:lumMod val="10000"/>
                  </a:schemeClr>
                </a:solidFill>
              </a:rPr>
              <a:t>культура</a:t>
            </a:r>
            <a:endParaRPr lang="ru-RU" sz="28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8596" y="2928934"/>
            <a:ext cx="2714644" cy="9144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bg2">
                    <a:lumMod val="10000"/>
                  </a:schemeClr>
                </a:solidFill>
              </a:rPr>
              <a:t>информация</a:t>
            </a:r>
            <a:endParaRPr lang="ru-RU" sz="28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6" name="Стрелка вправо 5"/>
          <p:cNvSpPr/>
          <p:nvPr/>
        </p:nvSpPr>
        <p:spPr>
          <a:xfrm rot="2397035">
            <a:off x="5399234" y="2043501"/>
            <a:ext cx="978408" cy="484632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низ 6"/>
          <p:cNvSpPr/>
          <p:nvPr/>
        </p:nvSpPr>
        <p:spPr>
          <a:xfrm rot="2709174">
            <a:off x="3061460" y="1813517"/>
            <a:ext cx="484632" cy="978408"/>
          </a:xfrm>
          <a:prstGeom prst="downArrow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214282" y="5000636"/>
            <a:ext cx="864012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 smtClean="0">
                <a:solidFill>
                  <a:schemeClr val="bg2">
                    <a:lumMod val="10000"/>
                  </a:schemeClr>
                </a:solidFill>
              </a:rPr>
              <a:t>Вывод: </a:t>
            </a:r>
          </a:p>
          <a:p>
            <a:r>
              <a:rPr lang="ru-RU" sz="3200" b="1" i="1" dirty="0" smtClean="0">
                <a:solidFill>
                  <a:schemeClr val="bg2">
                    <a:lumMod val="10000"/>
                  </a:schemeClr>
                </a:solidFill>
              </a:rPr>
              <a:t>необходимо уметь работать с текстом</a:t>
            </a:r>
            <a:endParaRPr lang="ru-RU" sz="3200" b="1" i="1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Текст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речевое произведение </a:t>
            </a:r>
          </a:p>
          <a:p>
            <a:r>
              <a:rPr lang="ru-RU" sz="3600" dirty="0" smtClean="0"/>
              <a:t>результат речевой деятельности человека</a:t>
            </a:r>
          </a:p>
          <a:p>
            <a:r>
              <a:rPr lang="ru-RU" sz="3600" dirty="0" smtClean="0"/>
              <a:t>основная коммуникативная единица</a:t>
            </a:r>
          </a:p>
          <a:p>
            <a:r>
              <a:rPr lang="ru-RU" sz="3600" dirty="0" smtClean="0"/>
              <a:t>используется во время речевой деятельности</a:t>
            </a:r>
            <a:endParaRPr lang="ru-RU" sz="36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Текст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200" dirty="0" smtClean="0"/>
              <a:t>основа изучения и освоения любого предмета</a:t>
            </a:r>
          </a:p>
          <a:p>
            <a:r>
              <a:rPr lang="ru-RU" sz="3200" dirty="0" smtClean="0"/>
              <a:t> а умение понять текст, добыть из него нужную информацию является одним из условий самостоятельной образовательной деятельности ученика, залог развития информационной культуры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Текст характеризуется </a:t>
            </a:r>
            <a:endParaRPr lang="ru-RU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3200" dirty="0" smtClean="0">
                <a:solidFill>
                  <a:schemeClr val="bg2">
                    <a:lumMod val="10000"/>
                  </a:schemeClr>
                </a:solidFill>
              </a:rPr>
              <a:t>Единством:</a:t>
            </a:r>
          </a:p>
          <a:p>
            <a:r>
              <a:rPr lang="ru-RU" sz="3200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ru-RU" sz="3600" dirty="0" smtClean="0">
                <a:solidFill>
                  <a:schemeClr val="bg2">
                    <a:lumMod val="10000"/>
                  </a:schemeClr>
                </a:solidFill>
              </a:rPr>
              <a:t>темы, </a:t>
            </a:r>
          </a:p>
          <a:p>
            <a:r>
              <a:rPr lang="ru-RU" sz="3600" dirty="0" smtClean="0">
                <a:solidFill>
                  <a:schemeClr val="bg2">
                    <a:lumMod val="10000"/>
                  </a:schemeClr>
                </a:solidFill>
              </a:rPr>
              <a:t>замысла, </a:t>
            </a:r>
          </a:p>
          <a:p>
            <a:r>
              <a:rPr lang="ru-RU" sz="3600" dirty="0" smtClean="0">
                <a:solidFill>
                  <a:schemeClr val="bg2">
                    <a:lumMod val="10000"/>
                  </a:schemeClr>
                </a:solidFill>
              </a:rPr>
              <a:t>основной мысли,</a:t>
            </a:r>
          </a:p>
          <a:p>
            <a:r>
              <a:rPr lang="ru-RU" sz="3600" dirty="0" smtClean="0">
                <a:solidFill>
                  <a:schemeClr val="bg2">
                    <a:lumMod val="10000"/>
                  </a:schemeClr>
                </a:solidFill>
              </a:rPr>
              <a:t>смысловой законченностью</a:t>
            </a:r>
            <a:endParaRPr lang="ru-RU" sz="3600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38962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Композиция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зачин</a:t>
            </a:r>
          </a:p>
          <a:p>
            <a:pPr>
              <a:buNone/>
            </a:pPr>
            <a:endParaRPr lang="ru-RU" dirty="0" smtClean="0"/>
          </a:p>
          <a:p>
            <a:r>
              <a:rPr lang="ru-RU" sz="2800" dirty="0" smtClean="0"/>
              <a:t>основная часть</a:t>
            </a:r>
          </a:p>
          <a:p>
            <a:pPr>
              <a:buNone/>
            </a:pPr>
            <a:endParaRPr lang="ru-RU" dirty="0" smtClean="0"/>
          </a:p>
          <a:p>
            <a:r>
              <a:rPr lang="ru-RU" sz="2800" dirty="0" smtClean="0"/>
              <a:t> заключение</a:t>
            </a:r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Во всех частях последовательно раскрывается содержание текста.</a:t>
            </a:r>
          </a:p>
          <a:p>
            <a:endParaRPr lang="ru-RU" dirty="0"/>
          </a:p>
        </p:txBody>
      </p:sp>
      <p:sp>
        <p:nvSpPr>
          <p:cNvPr id="5" name="Овал 4"/>
          <p:cNvSpPr/>
          <p:nvPr/>
        </p:nvSpPr>
        <p:spPr>
          <a:xfrm>
            <a:off x="3357554" y="2786058"/>
            <a:ext cx="2786082" cy="857256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обязательна</a:t>
            </a:r>
            <a:endParaRPr lang="ru-RU" sz="2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786578" y="2928934"/>
            <a:ext cx="23697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</a:rPr>
              <a:t>Факультативно</a:t>
            </a:r>
            <a:endParaRPr lang="ru-RU" sz="20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9" name="Выгнутая вверх стрелка 8"/>
          <p:cNvSpPr/>
          <p:nvPr/>
        </p:nvSpPr>
        <p:spPr>
          <a:xfrm rot="660892" flipH="1">
            <a:off x="3405733" y="1810753"/>
            <a:ext cx="4141401" cy="731520"/>
          </a:xfrm>
          <a:prstGeom prst="curvedDownArrow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Выгнутая вниз стрелка 9"/>
          <p:cNvSpPr/>
          <p:nvPr/>
        </p:nvSpPr>
        <p:spPr>
          <a:xfrm rot="21004324" flipH="1">
            <a:off x="3389599" y="3923501"/>
            <a:ext cx="4142504" cy="731520"/>
          </a:xfrm>
          <a:prstGeom prst="curvedUpArrow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Стили текстов</a:t>
            </a:r>
            <a:endParaRPr lang="ru-RU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20000"/>
              <a:lumOff val="80000"/>
            </a:schemeClr>
          </a:solidFill>
          <a:effectLst>
            <a:softEdge rad="635000"/>
          </a:effectLst>
        </p:spPr>
        <p:txBody>
          <a:bodyPr/>
          <a:lstStyle/>
          <a:p>
            <a:pPr>
              <a:buNone/>
            </a:pP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71472" y="2357430"/>
            <a:ext cx="2928958" cy="91440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разговорный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286380" y="2357430"/>
            <a:ext cx="2714644" cy="91440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rgbClr val="C00000"/>
                </a:solidFill>
              </a:rPr>
              <a:t> </a:t>
            </a:r>
            <a:r>
              <a:rPr lang="ru-RU" sz="2800" b="1" dirty="0" smtClean="0">
                <a:solidFill>
                  <a:srgbClr val="C00000"/>
                </a:solidFill>
              </a:rPr>
              <a:t>книжный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6" name="Стрелка вниз 5"/>
          <p:cNvSpPr/>
          <p:nvPr/>
        </p:nvSpPr>
        <p:spPr>
          <a:xfrm rot="2165508">
            <a:off x="3315461" y="1809244"/>
            <a:ext cx="484632" cy="500066"/>
          </a:xfrm>
          <a:prstGeom prst="downArrow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 rot="3331425">
            <a:off x="5091885" y="1815455"/>
            <a:ext cx="500066" cy="484632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4929190" y="3643314"/>
            <a:ext cx="400052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800" b="1" dirty="0" smtClean="0">
                <a:solidFill>
                  <a:srgbClr val="C00000"/>
                </a:solidFill>
              </a:rPr>
              <a:t>научный</a:t>
            </a:r>
          </a:p>
          <a:p>
            <a:pPr lvl="0"/>
            <a:r>
              <a:rPr lang="ru-RU" sz="2800" b="1" dirty="0" smtClean="0">
                <a:solidFill>
                  <a:srgbClr val="C00000"/>
                </a:solidFill>
              </a:rPr>
              <a:t>публицистический</a:t>
            </a:r>
          </a:p>
          <a:p>
            <a:pPr lvl="0"/>
            <a:r>
              <a:rPr lang="ru-RU" sz="2800" b="1" dirty="0" smtClean="0">
                <a:solidFill>
                  <a:srgbClr val="C00000"/>
                </a:solidFill>
              </a:rPr>
              <a:t>официально-деловой</a:t>
            </a:r>
          </a:p>
          <a:p>
            <a:r>
              <a:rPr lang="ru-RU" sz="2800" b="1" dirty="0" smtClean="0">
                <a:solidFill>
                  <a:srgbClr val="C00000"/>
                </a:solidFill>
              </a:rPr>
              <a:t>художественный</a:t>
            </a:r>
            <a:endParaRPr lang="ru-RU" sz="28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Типы текстов</a:t>
            </a:r>
            <a:endParaRPr lang="ru-RU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20000"/>
              <a:lumOff val="80000"/>
            </a:schemeClr>
          </a:solidFill>
          <a:effectLst>
            <a:softEdge rad="635000"/>
          </a:effectLst>
        </p:spPr>
        <p:txBody>
          <a:bodyPr>
            <a:normAutofit/>
          </a:bodyPr>
          <a:lstStyle/>
          <a:p>
            <a:pPr lvl="0"/>
            <a:r>
              <a:rPr lang="ru-RU" sz="3600" dirty="0" smtClean="0"/>
              <a:t>повествование</a:t>
            </a:r>
          </a:p>
          <a:p>
            <a:pPr lvl="0"/>
            <a:r>
              <a:rPr lang="ru-RU" sz="3600" dirty="0" smtClean="0"/>
              <a:t>описание</a:t>
            </a:r>
          </a:p>
          <a:p>
            <a:r>
              <a:rPr lang="ru-RU" sz="3600" dirty="0" smtClean="0"/>
              <a:t>рассуждение</a:t>
            </a:r>
            <a:endParaRPr lang="ru-RU" sz="36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bg2">
                    <a:lumMod val="10000"/>
                  </a:schemeClr>
                </a:solidFill>
              </a:rPr>
              <a:t>Разновидности текстов в начальной школе</a:t>
            </a:r>
            <a:endParaRPr lang="ru-RU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20000"/>
              <a:lumOff val="80000"/>
            </a:schemeClr>
          </a:solidFill>
          <a:effectLst>
            <a:softEdge rad="635000"/>
          </a:effectLst>
        </p:spPr>
        <p:txBody>
          <a:bodyPr>
            <a:normAutofit/>
          </a:bodyPr>
          <a:lstStyle/>
          <a:p>
            <a:r>
              <a:rPr lang="ru-RU" sz="3200" dirty="0" smtClean="0"/>
              <a:t>Литературный</a:t>
            </a:r>
          </a:p>
          <a:p>
            <a:r>
              <a:rPr lang="ru-RU" sz="3200" dirty="0" smtClean="0"/>
              <a:t>Учебный </a:t>
            </a:r>
          </a:p>
          <a:p>
            <a:r>
              <a:rPr lang="ru-RU" sz="3200" dirty="0" smtClean="0"/>
              <a:t>Научно-популярный</a:t>
            </a:r>
          </a:p>
          <a:p>
            <a:r>
              <a:rPr lang="ru-RU" sz="3200" dirty="0" smtClean="0"/>
              <a:t>Справочный</a:t>
            </a:r>
          </a:p>
          <a:p>
            <a:r>
              <a:rPr lang="ru-RU" sz="3200" dirty="0" smtClean="0"/>
              <a:t>Статья в словаре</a:t>
            </a:r>
          </a:p>
          <a:p>
            <a:r>
              <a:rPr lang="ru-RU" sz="3200" dirty="0" smtClean="0"/>
              <a:t>Текст задачи</a:t>
            </a:r>
          </a:p>
          <a:p>
            <a:r>
              <a:rPr lang="ru-RU" sz="3200" dirty="0" smtClean="0"/>
              <a:t>Инструкция </a:t>
            </a:r>
            <a:endParaRPr lang="ru-RU" sz="2800" dirty="0" smtClean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224714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 smtClean="0"/>
              <a:t>Как работать с литературным текстом?</a:t>
            </a:r>
            <a:endParaRPr lang="ru-RU" sz="4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sz="3200" dirty="0" smtClean="0"/>
              <a:t>Первоначальный интерес</a:t>
            </a:r>
          </a:p>
          <a:p>
            <a:pPr>
              <a:buNone/>
            </a:pPr>
            <a:r>
              <a:rPr lang="ru-RU" sz="3200" dirty="0" smtClean="0"/>
              <a:t>К литературе</a:t>
            </a:r>
          </a:p>
          <a:p>
            <a:pPr>
              <a:buNone/>
            </a:pPr>
            <a:r>
              <a:rPr lang="ru-RU" sz="3200" dirty="0" smtClean="0"/>
              <a:t>К чтению</a:t>
            </a:r>
          </a:p>
          <a:p>
            <a:pPr>
              <a:buNone/>
            </a:pPr>
            <a:r>
              <a:rPr lang="ru-RU" sz="3200" dirty="0" smtClean="0"/>
              <a:t>К произведению</a:t>
            </a:r>
          </a:p>
          <a:p>
            <a:pPr>
              <a:buNone/>
            </a:pPr>
            <a:endParaRPr lang="ru-RU" sz="3200" dirty="0" smtClean="0"/>
          </a:p>
          <a:p>
            <a:pPr>
              <a:buNone/>
            </a:pPr>
            <a:endParaRPr lang="ru-RU" sz="2800" dirty="0" smtClean="0"/>
          </a:p>
          <a:p>
            <a:pPr>
              <a:buNone/>
            </a:pPr>
            <a:endParaRPr lang="ru-RU" sz="2800" dirty="0" smtClean="0"/>
          </a:p>
          <a:p>
            <a:pPr>
              <a:buNone/>
            </a:pPr>
            <a:r>
              <a:rPr lang="ru-RU" sz="2800" dirty="0" smtClean="0"/>
              <a:t>Среда </a:t>
            </a:r>
          </a:p>
          <a:p>
            <a:pPr>
              <a:buNone/>
            </a:pPr>
            <a:r>
              <a:rPr lang="ru-RU" sz="2800" dirty="0" smtClean="0"/>
              <a:t>Иллюстрации </a:t>
            </a:r>
            <a:endParaRPr lang="ru-RU" sz="2800" dirty="0"/>
          </a:p>
        </p:txBody>
      </p:sp>
      <p:pic>
        <p:nvPicPr>
          <p:cNvPr id="23555" name="Picture 3" descr="C:\Users\Admin\Desktop\85566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8" y="1643050"/>
            <a:ext cx="3175139" cy="4880854"/>
          </a:xfrm>
          <a:prstGeom prst="rect">
            <a:avLst/>
          </a:prstGeom>
          <a:noFill/>
        </p:spPr>
      </p:pic>
      <p:pic>
        <p:nvPicPr>
          <p:cNvPr id="6" name="Рисунок 5" descr="https://logiclike.com/files/media/lg/mo/0cnso4n5_5c45cd30bace8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5984" y="3857628"/>
            <a:ext cx="3643338" cy="1936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96086"/>
          </a:xfrm>
        </p:spPr>
        <p:txBody>
          <a:bodyPr>
            <a:noAutofit/>
          </a:bodyPr>
          <a:lstStyle/>
          <a:p>
            <a:r>
              <a:rPr lang="ru-RU" sz="3600" dirty="0" smtClean="0"/>
              <a:t>Формирование умений работы с текстом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857364"/>
            <a:ext cx="8329642" cy="4467236"/>
          </a:xfrm>
        </p:spPr>
        <p:txBody>
          <a:bodyPr/>
          <a:lstStyle/>
          <a:p>
            <a:r>
              <a:rPr lang="ru-RU" sz="3200" dirty="0" smtClean="0"/>
              <a:t>Навык чтения: </a:t>
            </a:r>
          </a:p>
          <a:p>
            <a:pPr>
              <a:buNone/>
            </a:pPr>
            <a:endParaRPr lang="ru-RU" sz="3200" dirty="0" smtClean="0"/>
          </a:p>
          <a:p>
            <a:pPr>
              <a:buNone/>
            </a:pPr>
            <a:r>
              <a:rPr lang="ru-RU" sz="3200" dirty="0" smtClean="0"/>
              <a:t>от механического чтения – к осмысленному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500726"/>
          </a:xfrm>
        </p:spPr>
        <p:txBody>
          <a:bodyPr/>
          <a:lstStyle/>
          <a:p>
            <a:r>
              <a:rPr lang="ru-RU" sz="2800" b="1" dirty="0" smtClean="0"/>
              <a:t>Просмотровое</a:t>
            </a:r>
            <a:r>
              <a:rPr lang="ru-RU" sz="2800" dirty="0" smtClean="0"/>
              <a:t> даёт общее представление о тексте</a:t>
            </a:r>
          </a:p>
          <a:p>
            <a:pPr>
              <a:buNone/>
            </a:pPr>
            <a:endParaRPr lang="ru-RU" sz="2800" dirty="0" smtClean="0"/>
          </a:p>
          <a:p>
            <a:r>
              <a:rPr lang="ru-RU" sz="2800" dirty="0" smtClean="0"/>
              <a:t> перед </a:t>
            </a:r>
            <a:r>
              <a:rPr lang="ru-RU" sz="2800" b="1" dirty="0" smtClean="0"/>
              <a:t>ознакомительным</a:t>
            </a:r>
            <a:r>
              <a:rPr lang="ru-RU" sz="2800" dirty="0" smtClean="0"/>
              <a:t> чтением ребёнок получает установку на понимание текста</a:t>
            </a:r>
          </a:p>
          <a:p>
            <a:pPr>
              <a:buNone/>
            </a:pPr>
            <a:endParaRPr lang="ru-RU" sz="2800" dirty="0" smtClean="0"/>
          </a:p>
          <a:p>
            <a:r>
              <a:rPr lang="ru-RU" sz="2800" b="1" dirty="0" smtClean="0"/>
              <a:t>изучающее</a:t>
            </a:r>
            <a:r>
              <a:rPr lang="ru-RU" sz="2800" dirty="0" smtClean="0"/>
              <a:t> чтение включает в себя детальный анализ прочитанного. На втором и третьем этапе знакомства с текстом необходимо использовать различные приёмы, которые научат не просто читать, а вникать в суть текста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Традиционный способ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2800" dirty="0" smtClean="0"/>
              <a:t>Стандартные приёмы</a:t>
            </a:r>
          </a:p>
          <a:p>
            <a:r>
              <a:rPr lang="ru-RU" sz="2800" dirty="0" smtClean="0"/>
              <a:t>Сначала внимательно прочитать текст</a:t>
            </a:r>
          </a:p>
          <a:p>
            <a:r>
              <a:rPr lang="ru-RU" sz="2800" dirty="0" smtClean="0"/>
              <a:t> Ответить на вопросы по содержанию</a:t>
            </a:r>
          </a:p>
          <a:p>
            <a:r>
              <a:rPr lang="ru-RU" sz="2800" dirty="0" smtClean="0"/>
              <a:t> Выделить основную мысль и тему текста</a:t>
            </a:r>
          </a:p>
          <a:p>
            <a:r>
              <a:rPr lang="ru-RU" sz="2800" dirty="0" smtClean="0"/>
              <a:t>Придумать заголовок, найти и объяснить непонятные слова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/>
          <a:srcRect l="8785" t="17578" r="35761" b="16992"/>
          <a:stretch>
            <a:fillRect/>
          </a:stretch>
        </p:blipFill>
        <p:spPr bwMode="auto">
          <a:xfrm>
            <a:off x="-40514" y="954840"/>
            <a:ext cx="8898794" cy="5903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/>
          <a:srcRect l="3294" t="20508" r="29722" b="17968"/>
          <a:stretch>
            <a:fillRect/>
          </a:stretch>
        </p:blipFill>
        <p:spPr bwMode="auto">
          <a:xfrm>
            <a:off x="13577" y="1000108"/>
            <a:ext cx="9130423" cy="5857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Развивающий</a:t>
            </a:r>
            <a:r>
              <a:rPr lang="ru-RU" dirty="0" smtClean="0"/>
              <a:t> способ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проникает в суть проблемы </a:t>
            </a:r>
          </a:p>
          <a:p>
            <a:r>
              <a:rPr lang="ru-RU" dirty="0" smtClean="0"/>
              <a:t> учит ребёнка мыслить логически</a:t>
            </a:r>
          </a:p>
          <a:p>
            <a:r>
              <a:rPr lang="ru-RU" dirty="0" smtClean="0"/>
              <a:t> обращать внимание на детали в тексте</a:t>
            </a:r>
          </a:p>
          <a:p>
            <a:r>
              <a:rPr lang="ru-RU" dirty="0" smtClean="0"/>
              <a:t> видеть структуру текста</a:t>
            </a:r>
          </a:p>
          <a:p>
            <a:r>
              <a:rPr lang="ru-RU" dirty="0" smtClean="0"/>
              <a:t> находить в нем существенную и несущественную информацию</a:t>
            </a:r>
          </a:p>
          <a:p>
            <a:r>
              <a:rPr lang="ru-RU" dirty="0" smtClean="0"/>
              <a:t> соотносить прочитанное со своим опытом</a:t>
            </a:r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Приёмы: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214422"/>
            <a:ext cx="8572560" cy="5429288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Изменить  какую-то деталь в тексте</a:t>
            </a:r>
          </a:p>
          <a:p>
            <a:r>
              <a:rPr lang="ru-RU" dirty="0" smtClean="0"/>
              <a:t>Работа с деформированным текстом</a:t>
            </a:r>
          </a:p>
          <a:p>
            <a:r>
              <a:rPr lang="ru-RU" dirty="0" smtClean="0"/>
              <a:t>Сократить  текст так, чтобы его смысл сохранился. </a:t>
            </a:r>
          </a:p>
          <a:p>
            <a:r>
              <a:rPr lang="ru-RU" dirty="0" smtClean="0"/>
              <a:t>Вместе составьте цепочку ключевых слов, которые связывают текст воедино</a:t>
            </a:r>
          </a:p>
          <a:p>
            <a:r>
              <a:rPr lang="ru-RU" dirty="0" smtClean="0"/>
              <a:t>Составьте вместе с ребёнком целый рассказ по ключевым словам из текста</a:t>
            </a:r>
          </a:p>
          <a:p>
            <a:r>
              <a:rPr lang="ru-RU" dirty="0" smtClean="0"/>
              <a:t>Распечатайте текст, в котором будут пропущены слоги или целые слова. Предложите его прочитать, восстанавливая смысл текста.</a:t>
            </a:r>
          </a:p>
          <a:p>
            <a:pPr lvl="0"/>
            <a:r>
              <a:rPr lang="ru-RU" dirty="0" smtClean="0"/>
              <a:t>Подчеркните самые короткие предложения в тексте. Поставьте задачу развить их, дополнить второстепенными членами предложения.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214422"/>
            <a:ext cx="8572560" cy="5643578"/>
          </a:xfrm>
        </p:spPr>
        <p:txBody>
          <a:bodyPr>
            <a:normAutofit lnSpcReduction="10000"/>
          </a:bodyPr>
          <a:lstStyle/>
          <a:p>
            <a:pPr fontAlgn="t"/>
            <a:r>
              <a:rPr lang="ru-RU" dirty="0" smtClean="0"/>
              <a:t>Начать можно с простых заданий.</a:t>
            </a:r>
          </a:p>
          <a:p>
            <a:pPr lvl="0" fontAlgn="t"/>
            <a:r>
              <a:rPr lang="ru-RU" dirty="0" smtClean="0"/>
              <a:t>Определить тему, основную идею текста.</a:t>
            </a:r>
          </a:p>
          <a:p>
            <a:pPr lvl="0" fontAlgn="t"/>
            <a:r>
              <a:rPr lang="ru-RU" dirty="0" smtClean="0"/>
              <a:t>Составить план текста, на основе плана сделайте вместе небольшую </a:t>
            </a:r>
            <a:r>
              <a:rPr lang="ru-RU" dirty="0" err="1" smtClean="0"/>
              <a:t>раскадровку</a:t>
            </a:r>
            <a:r>
              <a:rPr lang="ru-RU" dirty="0" smtClean="0"/>
              <a:t> или нарисуйте комикс.</a:t>
            </a:r>
          </a:p>
          <a:p>
            <a:pPr lvl="0" fontAlgn="t"/>
            <a:r>
              <a:rPr lang="ru-RU" dirty="0" smtClean="0"/>
              <a:t>Составить цепочку тезисов, самых важных фактов, событий.</a:t>
            </a:r>
          </a:p>
          <a:p>
            <a:pPr lvl="0" fontAlgn="t"/>
            <a:r>
              <a:rPr lang="ru-RU" dirty="0" err="1" smtClean="0"/>
              <a:t>Порассуждайте</a:t>
            </a:r>
            <a:r>
              <a:rPr lang="ru-RU" dirty="0" smtClean="0"/>
              <a:t>  с ним вместе над событиями, описанными в тексте, характером и поступками героев.</a:t>
            </a:r>
          </a:p>
          <a:p>
            <a:pPr lvl="0" fontAlgn="t"/>
            <a:r>
              <a:rPr lang="ru-RU" dirty="0" smtClean="0"/>
              <a:t>Предложите ребёнку поставить себя на место одного из персонажей. Пусть он пофантазирует, как бы он вел себя и какие поступки совершил бы на месте героя.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895864"/>
          </a:xfrm>
        </p:spPr>
        <p:txBody>
          <a:bodyPr/>
          <a:lstStyle/>
          <a:p>
            <a:r>
              <a:rPr lang="ru-RU" dirty="0" smtClean="0"/>
              <a:t>Умение работать с текстом сделает учёбу в начальных классах более интересной и полезной.</a:t>
            </a:r>
          </a:p>
          <a:p>
            <a:r>
              <a:rPr lang="ru-RU" dirty="0" smtClean="0"/>
              <a:t>В 3-4 классе детям с развитыми навыками осмысленного чтения будет проще и интереснее на уроках русского языка и литературного чтения.</a:t>
            </a:r>
          </a:p>
          <a:p>
            <a:r>
              <a:rPr lang="ru-RU" dirty="0" smtClean="0"/>
              <a:t>В средних и старших классах опыт в работе с текстом поможет быстро усваивать большие объемы нового материала, хорошо учиться и успевать заниматься не только школьными делами.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67524"/>
          </a:xfrm>
        </p:spPr>
        <p:txBody>
          <a:bodyPr>
            <a:noAutofit/>
          </a:bodyPr>
          <a:lstStyle/>
          <a:p>
            <a:r>
              <a:rPr lang="ru-RU" sz="3600" b="1" i="1" dirty="0" smtClean="0">
                <a:solidFill>
                  <a:srgbClr val="C00000"/>
                </a:solidFill>
              </a:rPr>
              <a:t>Чуковский К. И. 25 загадок и 25 отгадок</a:t>
            </a:r>
            <a:endParaRPr lang="ru-RU" sz="3600" b="1" i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Был белый дом,</a:t>
            </a:r>
            <a:br>
              <a:rPr lang="ru-RU" dirty="0" smtClean="0"/>
            </a:br>
            <a:r>
              <a:rPr lang="ru-RU" dirty="0" smtClean="0"/>
              <a:t>Чудесный дом,</a:t>
            </a:r>
            <a:br>
              <a:rPr lang="ru-RU" dirty="0" smtClean="0"/>
            </a:br>
            <a:r>
              <a:rPr lang="ru-RU" dirty="0" smtClean="0"/>
              <a:t>И что-то застучало в нём.</a:t>
            </a:r>
            <a:br>
              <a:rPr lang="ru-RU" dirty="0" smtClean="0"/>
            </a:br>
            <a:r>
              <a:rPr lang="ru-RU" dirty="0" smtClean="0"/>
              <a:t>И он разбился, и оттуда</a:t>
            </a:r>
            <a:br>
              <a:rPr lang="ru-RU" dirty="0" smtClean="0"/>
            </a:br>
            <a:r>
              <a:rPr lang="ru-RU" dirty="0" smtClean="0"/>
              <a:t>Живое выбежало чудо —</a:t>
            </a:r>
            <a:br>
              <a:rPr lang="ru-RU" dirty="0" smtClean="0"/>
            </a:br>
            <a:r>
              <a:rPr lang="ru-RU" dirty="0" smtClean="0"/>
              <a:t>Такое тёплое, такое пушистое</a:t>
            </a:r>
            <a:br>
              <a:rPr lang="ru-RU" dirty="0" smtClean="0"/>
            </a:br>
            <a:r>
              <a:rPr lang="ru-RU" dirty="0" smtClean="0"/>
              <a:t>и золотое.</a:t>
            </a:r>
            <a:endParaRPr lang="ru-RU" dirty="0"/>
          </a:p>
        </p:txBody>
      </p:sp>
      <p:pic>
        <p:nvPicPr>
          <p:cNvPr id="24578" name="Picture 2" descr="C:\Users\Admin\Desktop\570692_4980754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80" y="1857364"/>
            <a:ext cx="3536192" cy="354979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285860"/>
            <a:ext cx="8401080" cy="5038740"/>
          </a:xfrm>
        </p:spPr>
        <p:txBody>
          <a:bodyPr>
            <a:normAutofit fontScale="92500" lnSpcReduction="10000"/>
          </a:bodyPr>
          <a:lstStyle/>
          <a:p>
            <a:r>
              <a:rPr lang="ru-RU" dirty="0" err="1" smtClean="0"/>
              <a:t>Марьюшка</a:t>
            </a:r>
            <a:r>
              <a:rPr lang="ru-RU" dirty="0" smtClean="0"/>
              <a:t>, Марусенька, Машенька и </a:t>
            </a:r>
            <a:r>
              <a:rPr lang="ru-RU" dirty="0" err="1" smtClean="0"/>
              <a:t>Манечка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Захотели сладкого сахарного пряничка.</a:t>
            </a:r>
            <a:br>
              <a:rPr lang="ru-RU" dirty="0" smtClean="0"/>
            </a:br>
            <a:r>
              <a:rPr lang="ru-RU" dirty="0" smtClean="0"/>
              <a:t>Бабушка по улице старенькая шла,</a:t>
            </a:r>
            <a:br>
              <a:rPr lang="ru-RU" dirty="0" smtClean="0"/>
            </a:br>
            <a:r>
              <a:rPr lang="ru-RU" dirty="0" smtClean="0"/>
              <a:t>Девочкам по денежке бабушка дала:</a:t>
            </a:r>
            <a:br>
              <a:rPr lang="ru-RU" dirty="0" smtClean="0"/>
            </a:br>
            <a:r>
              <a:rPr lang="ru-RU" dirty="0" err="1" smtClean="0"/>
              <a:t>Марьюшке</a:t>
            </a:r>
            <a:r>
              <a:rPr lang="ru-RU" dirty="0" smtClean="0"/>
              <a:t> — копеечку,</a:t>
            </a:r>
            <a:br>
              <a:rPr lang="ru-RU" dirty="0" smtClean="0"/>
            </a:br>
            <a:r>
              <a:rPr lang="ru-RU" dirty="0" smtClean="0"/>
              <a:t>Марусеньке — копеечку,</a:t>
            </a:r>
            <a:br>
              <a:rPr lang="ru-RU" dirty="0" smtClean="0"/>
            </a:br>
            <a:r>
              <a:rPr lang="ru-RU" dirty="0" smtClean="0"/>
              <a:t>Машеньке — копеечку,</a:t>
            </a:r>
            <a:br>
              <a:rPr lang="ru-RU" dirty="0" smtClean="0"/>
            </a:br>
            <a:r>
              <a:rPr lang="ru-RU" dirty="0" err="1" smtClean="0"/>
              <a:t>Манечке</a:t>
            </a:r>
            <a:r>
              <a:rPr lang="ru-RU" dirty="0" smtClean="0"/>
              <a:t> — копеечку,—</a:t>
            </a:r>
            <a:br>
              <a:rPr lang="ru-RU" dirty="0" smtClean="0"/>
            </a:br>
            <a:r>
              <a:rPr lang="ru-RU" dirty="0" smtClean="0"/>
              <a:t>Вот какая добрая бабушка была!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err="1" smtClean="0"/>
              <a:t>Марьюшка</a:t>
            </a:r>
            <a:r>
              <a:rPr lang="ru-RU" dirty="0" smtClean="0"/>
              <a:t>, Марусенька, Машенька и </a:t>
            </a:r>
            <a:r>
              <a:rPr lang="ru-RU" dirty="0" err="1" smtClean="0"/>
              <a:t>Манечка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Побежали в лавочку и купили пряничка.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И Кондрат задумался, глядя из угла:</a:t>
            </a:r>
            <a:br>
              <a:rPr lang="ru-RU" dirty="0" smtClean="0"/>
            </a:br>
            <a:r>
              <a:rPr lang="ru-RU" dirty="0" smtClean="0"/>
              <a:t>Много ли копеечек бабушка дала?</a:t>
            </a:r>
            <a:endParaRPr lang="ru-RU" dirty="0"/>
          </a:p>
        </p:txBody>
      </p:sp>
      <p:pic>
        <p:nvPicPr>
          <p:cNvPr id="25602" name="Picture 2" descr="C:\Users\Admin\Desktop\01labkedo122634597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15140" y="1643050"/>
            <a:ext cx="2164572" cy="300039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572164"/>
          </a:xfrm>
        </p:spPr>
        <p:txBody>
          <a:bodyPr>
            <a:normAutofit/>
          </a:bodyPr>
          <a:lstStyle/>
          <a:p>
            <a:r>
              <a:rPr lang="ru-RU" dirty="0" smtClean="0"/>
              <a:t>Маленькие домики по улице бегут,</a:t>
            </a:r>
            <a:br>
              <a:rPr lang="ru-RU" dirty="0" smtClean="0"/>
            </a:br>
            <a:r>
              <a:rPr lang="ru-RU" dirty="0" smtClean="0"/>
              <a:t>Мальчиков и девочек домики везут.</a:t>
            </a:r>
          </a:p>
          <a:p>
            <a:endParaRPr lang="ru-RU" dirty="0" smtClean="0"/>
          </a:p>
          <a:p>
            <a:r>
              <a:rPr lang="ru-RU" dirty="0" smtClean="0"/>
              <a:t>Много этого добра</a:t>
            </a:r>
            <a:br>
              <a:rPr lang="ru-RU" dirty="0" smtClean="0"/>
            </a:br>
            <a:r>
              <a:rPr lang="ru-RU" dirty="0" smtClean="0"/>
              <a:t>Возле нашего двора,</a:t>
            </a:r>
            <a:br>
              <a:rPr lang="ru-RU" dirty="0" smtClean="0"/>
            </a:br>
            <a:r>
              <a:rPr lang="ru-RU" dirty="0" smtClean="0"/>
              <a:t>А рукою не возьмёшь</a:t>
            </a:r>
            <a:br>
              <a:rPr lang="ru-RU" dirty="0" smtClean="0"/>
            </a:br>
            <a:r>
              <a:rPr lang="ru-RU" dirty="0" smtClean="0"/>
              <a:t>И домой не принесёшь.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Маша по саду гуляла,</a:t>
            </a:r>
            <a:br>
              <a:rPr lang="ru-RU" dirty="0" smtClean="0"/>
            </a:br>
            <a:r>
              <a:rPr lang="ru-RU" dirty="0" smtClean="0"/>
              <a:t>Собирала, собирала,</a:t>
            </a:r>
            <a:br>
              <a:rPr lang="ru-RU" dirty="0" smtClean="0"/>
            </a:br>
            <a:r>
              <a:rPr lang="ru-RU" dirty="0" smtClean="0"/>
              <a:t>Поглядела в кузовок —</a:t>
            </a:r>
            <a:br>
              <a:rPr lang="ru-RU" dirty="0" smtClean="0"/>
            </a:br>
            <a:r>
              <a:rPr lang="ru-RU" dirty="0" smtClean="0"/>
              <a:t>Там и нет ничего.</a:t>
            </a:r>
            <a:endParaRPr lang="ru-RU" dirty="0"/>
          </a:p>
        </p:txBody>
      </p:sp>
      <p:pic>
        <p:nvPicPr>
          <p:cNvPr id="26627" name="Picture 3" descr="C:\Users\Admin\Desktop\01lab5vph122363824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52" y="3357562"/>
            <a:ext cx="2407728" cy="3143248"/>
          </a:xfrm>
          <a:prstGeom prst="rect">
            <a:avLst/>
          </a:prstGeom>
          <a:noFill/>
        </p:spPr>
      </p:pic>
      <p:pic>
        <p:nvPicPr>
          <p:cNvPr id="7" name="Picture 2" descr="C:\Users\Admin\Desktop\03lab5vph122363824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15074" y="0"/>
            <a:ext cx="2674434" cy="37671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i="1" dirty="0" smtClean="0"/>
              <a:t>Осеева В.А.</a:t>
            </a:r>
            <a:br>
              <a:rPr lang="ru-RU" i="1" dirty="0" smtClean="0"/>
            </a:br>
            <a:r>
              <a:rPr lang="ru-RU" i="1" dirty="0" smtClean="0"/>
              <a:t>Просто так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2214554"/>
            <a:ext cx="8229600" cy="4643446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/>
              <a:t>  </a:t>
            </a:r>
            <a:r>
              <a:rPr lang="ru-RU" sz="3200" dirty="0" smtClean="0"/>
              <a:t>Костя сделал скворечник и позвал Вову:</a:t>
            </a:r>
            <a:br>
              <a:rPr lang="ru-RU" sz="3200" dirty="0" smtClean="0"/>
            </a:br>
            <a:r>
              <a:rPr lang="ru-RU" sz="3200" dirty="0" smtClean="0"/>
              <a:t>– Посмотри, какой птичий домик я сделал.</a:t>
            </a:r>
            <a:br>
              <a:rPr lang="ru-RU" sz="3200" dirty="0" smtClean="0"/>
            </a:br>
            <a:r>
              <a:rPr lang="ru-RU" sz="3200" dirty="0" smtClean="0"/>
              <a:t>Вова присел на корточки.</a:t>
            </a:r>
          </a:p>
          <a:p>
            <a:pPr>
              <a:buNone/>
            </a:pPr>
            <a:r>
              <a:rPr lang="ru-RU" sz="3200" dirty="0" smtClean="0"/>
              <a:t>  – Ой, какой! Совсем настоящий! С крылечком! Знаешь что, Костя, – робко сказал он, – сделай и мне такой! А я тебе за это планер сделаю.</a:t>
            </a:r>
            <a:br>
              <a:rPr lang="ru-RU" sz="3200" dirty="0" smtClean="0"/>
            </a:br>
            <a:r>
              <a:rPr lang="ru-RU" sz="3200" dirty="0" smtClean="0"/>
              <a:t>– Ладно, – согласился Костя. – Только давай не за то и не за это, а просто так: ты мне сделаешь планер, а я тебе скворечник.</a:t>
            </a:r>
          </a:p>
        </p:txBody>
      </p:sp>
      <p:pic>
        <p:nvPicPr>
          <p:cNvPr id="27650" name="Picture 2" descr="C:\Users\Admin\Desktop\prosto-ta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16" y="0"/>
            <a:ext cx="2285984" cy="237929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5400" b="1" i="1" dirty="0" smtClean="0">
                <a:solidFill>
                  <a:srgbClr val="FF0000"/>
                </a:solidFill>
              </a:rPr>
              <a:t>Спасибо за внимание!</a:t>
            </a:r>
            <a:endParaRPr lang="ru-RU" sz="5400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897</TotalTime>
  <Words>872</Words>
  <PresentationFormat>Экран (4:3)</PresentationFormat>
  <Paragraphs>140</Paragraphs>
  <Slides>33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Поток</vt:lpstr>
      <vt:lpstr>Формирование умений</vt:lpstr>
      <vt:lpstr>Почему это важно?</vt:lpstr>
      <vt:lpstr>Почему это важно?</vt:lpstr>
      <vt:lpstr>Текст </vt:lpstr>
      <vt:lpstr>Работа с текстом ВПР</vt:lpstr>
      <vt:lpstr>Слайд 6</vt:lpstr>
      <vt:lpstr>Слайд 7</vt:lpstr>
      <vt:lpstr>Слайд 8</vt:lpstr>
      <vt:lpstr>Вопрос по содержанию</vt:lpstr>
      <vt:lpstr>Слайд 10</vt:lpstr>
      <vt:lpstr>Текст </vt:lpstr>
      <vt:lpstr>Текст</vt:lpstr>
      <vt:lpstr>Текст </vt:lpstr>
      <vt:lpstr>Текст характеризуется </vt:lpstr>
      <vt:lpstr>Композиция </vt:lpstr>
      <vt:lpstr>Стили текстов</vt:lpstr>
      <vt:lpstr>Типы текстов</vt:lpstr>
      <vt:lpstr>Разновидности текстов в начальной школе</vt:lpstr>
      <vt:lpstr>Как работать с литературным текстом?</vt:lpstr>
      <vt:lpstr>Формирование умений работы с текстом</vt:lpstr>
      <vt:lpstr>Слайд 21</vt:lpstr>
      <vt:lpstr>Традиционный способ</vt:lpstr>
      <vt:lpstr>Слайд 23</vt:lpstr>
      <vt:lpstr>Слайд 24</vt:lpstr>
      <vt:lpstr>Развивающий способ </vt:lpstr>
      <vt:lpstr>Приёмы:</vt:lpstr>
      <vt:lpstr>Слайд 27</vt:lpstr>
      <vt:lpstr>Слайд 28</vt:lpstr>
      <vt:lpstr>Чуковский К. И. 25 загадок и 25 отгадок</vt:lpstr>
      <vt:lpstr>Слайд 30</vt:lpstr>
      <vt:lpstr>Слайд 31</vt:lpstr>
      <vt:lpstr>Осеева В.А. Просто так</vt:lpstr>
      <vt:lpstr>Слайд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Работа с текстом</dc:title>
  <dc:creator>Admin</dc:creator>
  <cp:lastModifiedBy>Admin</cp:lastModifiedBy>
  <cp:revision>73</cp:revision>
  <dcterms:created xsi:type="dcterms:W3CDTF">2021-03-25T04:06:40Z</dcterms:created>
  <dcterms:modified xsi:type="dcterms:W3CDTF">2021-03-27T10:33:20Z</dcterms:modified>
</cp:coreProperties>
</file>