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79" r:id="rId2"/>
    <p:sldId id="280" r:id="rId3"/>
    <p:sldId id="277" r:id="rId4"/>
    <p:sldId id="257" r:id="rId5"/>
    <p:sldId id="258" r:id="rId6"/>
    <p:sldId id="283" r:id="rId7"/>
    <p:sldId id="259" r:id="rId8"/>
    <p:sldId id="286" r:id="rId9"/>
    <p:sldId id="262" r:id="rId10"/>
    <p:sldId id="275" r:id="rId11"/>
    <p:sldId id="260" r:id="rId12"/>
    <p:sldId id="285" r:id="rId13"/>
    <p:sldId id="263" r:id="rId14"/>
    <p:sldId id="264" r:id="rId15"/>
    <p:sldId id="284" r:id="rId16"/>
    <p:sldId id="265" r:id="rId17"/>
    <p:sldId id="266" r:id="rId18"/>
    <p:sldId id="267" r:id="rId19"/>
    <p:sldId id="268" r:id="rId20"/>
    <p:sldId id="270" r:id="rId21"/>
    <p:sldId id="269" r:id="rId22"/>
    <p:sldId id="271" r:id="rId23"/>
    <p:sldId id="272" r:id="rId24"/>
    <p:sldId id="287" r:id="rId25"/>
    <p:sldId id="288" r:id="rId26"/>
    <p:sldId id="289" r:id="rId27"/>
    <p:sldId id="27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D0E8B-3EFA-4534-A250-7C6FDEBB90B9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63288-2318-406E-9889-5FC929BF5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D0E8B-3EFA-4534-A250-7C6FDEBB90B9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63288-2318-406E-9889-5FC929BF5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D0E8B-3EFA-4534-A250-7C6FDEBB90B9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63288-2318-406E-9889-5FC929BF5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D0E8B-3EFA-4534-A250-7C6FDEBB90B9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63288-2318-406E-9889-5FC929BF5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D0E8B-3EFA-4534-A250-7C6FDEBB90B9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63288-2318-406E-9889-5FC929BF5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D0E8B-3EFA-4534-A250-7C6FDEBB90B9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63288-2318-406E-9889-5FC929BF5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D0E8B-3EFA-4534-A250-7C6FDEBB90B9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63288-2318-406E-9889-5FC929BF5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D0E8B-3EFA-4534-A250-7C6FDEBB90B9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63288-2318-406E-9889-5FC929BF5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D0E8B-3EFA-4534-A250-7C6FDEBB90B9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63288-2318-406E-9889-5FC929BF5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D0E8B-3EFA-4534-A250-7C6FDEBB90B9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63288-2318-406E-9889-5FC929BF5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D0E8B-3EFA-4534-A250-7C6FDEBB90B9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63288-2318-406E-9889-5FC929BF5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C9E9CDE-47B7-4E60-B5D1-FEF3388228D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D0E8B-3EFA-4534-A250-7C6FDEBB90B9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63288-2318-406E-9889-5FC929BF55D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 </a:t>
            </a:r>
            <a:r>
              <a:rPr lang="ru-RU" b="1" i="1" dirty="0" smtClean="0">
                <a:solidFill>
                  <a:srgbClr val="0070C0"/>
                </a:solidFill>
              </a:rPr>
              <a:t>Повышение качества образования через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i="1" dirty="0" smtClean="0">
                <a:solidFill>
                  <a:srgbClr val="0070C0"/>
                </a:solidFill>
              </a:rPr>
              <a:t>методический проект</a:t>
            </a:r>
            <a:endParaRPr lang="ru-RU" sz="5400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70C0"/>
                </a:solidFill>
              </a:rPr>
              <a:t>Что такое проект?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Подумаем и вспомним вместе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098" name="Picture 2" descr="C:\Users\Admin\Desktop\downl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438684"/>
            <a:ext cx="4763261" cy="34906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14290"/>
            <a:ext cx="7929618" cy="5000660"/>
          </a:xfrm>
          <a:solidFill>
            <a:schemeClr val="tx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endParaRPr lang="ru-RU" sz="4800" b="1" i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5357826"/>
            <a:ext cx="6400800" cy="781040"/>
          </a:xfrm>
        </p:spPr>
        <p:txBody>
          <a:bodyPr>
            <a:normAutofit/>
          </a:bodyPr>
          <a:lstStyle/>
          <a:p>
            <a:r>
              <a:rPr lang="ru-RU" sz="4400" b="1" i="1" dirty="0" smtClean="0">
                <a:solidFill>
                  <a:srgbClr val="0070C0"/>
                </a:solidFill>
              </a:rPr>
              <a:t>Мир проектов</a:t>
            </a:r>
          </a:p>
          <a:p>
            <a:endParaRPr lang="ru-RU" sz="3600" dirty="0"/>
          </a:p>
        </p:txBody>
      </p:sp>
      <p:pic>
        <p:nvPicPr>
          <p:cNvPr id="1026" name="Picture 2" descr="C:\Users\Admin\Desktop\earth-11009_960_7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214290"/>
            <a:ext cx="5000660" cy="5000660"/>
          </a:xfrm>
          <a:prstGeom prst="rect">
            <a:avLst/>
          </a:prstGeom>
          <a:noFill/>
        </p:spPr>
      </p:pic>
      <p:sp>
        <p:nvSpPr>
          <p:cNvPr id="5" name="Выноска-облако 4"/>
          <p:cNvSpPr/>
          <p:nvPr/>
        </p:nvSpPr>
        <p:spPr>
          <a:xfrm flipH="1">
            <a:off x="1357290" y="1142984"/>
            <a:ext cx="857256" cy="612648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Выноска-облако 5"/>
          <p:cNvSpPr/>
          <p:nvPr/>
        </p:nvSpPr>
        <p:spPr>
          <a:xfrm>
            <a:off x="6429388" y="500042"/>
            <a:ext cx="914400" cy="612648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Выноска-облако 6"/>
          <p:cNvSpPr/>
          <p:nvPr/>
        </p:nvSpPr>
        <p:spPr>
          <a:xfrm>
            <a:off x="6215074" y="4143380"/>
            <a:ext cx="914400" cy="612648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472" y="188640"/>
            <a:ext cx="8572528" cy="6336704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Модернизация образования, введение в образовательное пространство таких категорий как анализ, информационные технологии         предполагает необходимость  организации проектно-исследовательской деятельности не только ученика, но  и учителя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500034" y="357167"/>
            <a:ext cx="7772400" cy="1071570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Методический  проект - </a:t>
            </a:r>
            <a:endParaRPr lang="ru-RU" sz="4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28596" y="1285860"/>
            <a:ext cx="8535892" cy="5214974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одна из разновидностей учебных проектов, потому что он подразумевает своей целью создать интересный, новый, авторский учебный продукт (разработку урока, пособие, комплект учебных материалов, электронный образовательный ресурс по определенной теме к отдельному уроку или циклу уроков)</a:t>
            </a:r>
            <a:endParaRPr lang="ru-RU" sz="36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  <a:solidFill>
            <a:schemeClr val="accent4">
              <a:lumMod val="20000"/>
              <a:lumOff val="80000"/>
            </a:schemeClr>
          </a:solidFill>
          <a:effectLst>
            <a:softEdge rad="635000"/>
          </a:effectLst>
        </p:spPr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3286116" y="714356"/>
            <a:ext cx="3357586" cy="192882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Методический проект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071538" y="3571876"/>
            <a:ext cx="1643074" cy="9144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урок</a:t>
            </a:r>
            <a:endParaRPr lang="ru-RU" sz="2400" dirty="0"/>
          </a:p>
        </p:txBody>
      </p:sp>
      <p:sp>
        <p:nvSpPr>
          <p:cNvPr id="6" name="Овал 5"/>
          <p:cNvSpPr/>
          <p:nvPr/>
        </p:nvSpPr>
        <p:spPr>
          <a:xfrm>
            <a:off x="2428860" y="4857760"/>
            <a:ext cx="1571636" cy="9144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пособие</a:t>
            </a:r>
            <a:endParaRPr lang="ru-RU" sz="2000" dirty="0"/>
          </a:p>
        </p:txBody>
      </p:sp>
      <p:sp>
        <p:nvSpPr>
          <p:cNvPr id="7" name="Овал 6"/>
          <p:cNvSpPr/>
          <p:nvPr/>
        </p:nvSpPr>
        <p:spPr>
          <a:xfrm>
            <a:off x="6929454" y="3429000"/>
            <a:ext cx="1485904" cy="9144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ЭОР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572132" y="4929198"/>
            <a:ext cx="1914532" cy="9144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комплект </a:t>
            </a:r>
            <a:endParaRPr lang="ru-RU" sz="2000" dirty="0"/>
          </a:p>
        </p:txBody>
      </p:sp>
      <p:sp>
        <p:nvSpPr>
          <p:cNvPr id="9" name="Овал 8"/>
          <p:cNvSpPr/>
          <p:nvPr/>
        </p:nvSpPr>
        <p:spPr>
          <a:xfrm>
            <a:off x="3929058" y="3143248"/>
            <a:ext cx="1985970" cy="112871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продукт </a:t>
            </a:r>
            <a:endParaRPr lang="ru-RU" sz="2400" b="1" dirty="0"/>
          </a:p>
        </p:txBody>
      </p:sp>
      <p:sp>
        <p:nvSpPr>
          <p:cNvPr id="10" name="Стрелка вниз 9"/>
          <p:cNvSpPr/>
          <p:nvPr/>
        </p:nvSpPr>
        <p:spPr>
          <a:xfrm>
            <a:off x="4786314" y="2643182"/>
            <a:ext cx="357190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6759990">
            <a:off x="6191605" y="3265713"/>
            <a:ext cx="353130" cy="9762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 rot="20206082">
            <a:off x="5594335" y="4105479"/>
            <a:ext cx="357190" cy="9104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 rot="4495388">
            <a:off x="3175142" y="3219274"/>
            <a:ext cx="359839" cy="122962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1783384">
            <a:off x="3952010" y="4091294"/>
            <a:ext cx="357190" cy="10518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3786182" y="1643050"/>
            <a:ext cx="714380" cy="714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5429256" y="1643050"/>
            <a:ext cx="714380" cy="714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285728"/>
            <a:ext cx="7507560" cy="1571434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Учебно-методический проект (УМП) - </a:t>
            </a:r>
            <a:endParaRPr lang="ru-RU" sz="4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8662" y="1857364"/>
            <a:ext cx="7531928" cy="4603272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проект учителя (учителей), разработанный по какой-либо теме учебного курса или нескольким темам учебных курсов, </a:t>
            </a:r>
          </a:p>
          <a:p>
            <a:r>
              <a:rPr lang="ru-RU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изучаемых в школе </a:t>
            </a:r>
            <a:endParaRPr lang="ru-RU" sz="36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chemeClr val="tx2">
                    <a:lumMod val="75000"/>
                  </a:schemeClr>
                </a:solidFill>
              </a:rPr>
              <a:t>УМП</a:t>
            </a:r>
            <a:endParaRPr lang="ru-RU" sz="4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70C0"/>
                </a:solidFill>
              </a:rPr>
              <a:t>Комплекс взаимосвязанных мероприятий, направленных на достижение чётко определённых оригинальных целей в течение заданного периода времени</a:t>
            </a:r>
            <a:endParaRPr lang="ru-RU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042" name="Rectangle 2"/>
          <p:cNvSpPr>
            <a:spLocks noGrp="1" noChangeArrowheads="1"/>
          </p:cNvSpPr>
          <p:nvPr>
            <p:ph type="title"/>
          </p:nvPr>
        </p:nvSpPr>
        <p:spPr>
          <a:xfrm>
            <a:off x="1435608" y="0"/>
            <a:ext cx="7498080" cy="1052736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rgbClr val="0070C0"/>
                </a:solidFill>
              </a:rPr>
              <a:t>Структура проекта</a:t>
            </a:r>
          </a:p>
        </p:txBody>
      </p:sp>
      <p:sp>
        <p:nvSpPr>
          <p:cNvPr id="343043" name="Rectangle 3"/>
          <p:cNvSpPr>
            <a:spLocks noGrp="1" noChangeArrowheads="1"/>
          </p:cNvSpPr>
          <p:nvPr>
            <p:ph idx="1"/>
          </p:nvPr>
        </p:nvSpPr>
        <p:spPr>
          <a:xfrm>
            <a:off x="642910" y="928670"/>
            <a:ext cx="8501090" cy="574069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buNone/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1-й раздел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6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основная идея проекта</a:t>
            </a:r>
          </a:p>
          <a:p>
            <a:pPr>
              <a:lnSpc>
                <a:spcPct val="90000"/>
              </a:lnSpc>
              <a:buNone/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2-й раздел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6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сфера проектирования</a:t>
            </a:r>
          </a:p>
          <a:p>
            <a:pPr>
              <a:lnSpc>
                <a:spcPct val="90000"/>
              </a:lnSpc>
              <a:buNone/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3-й раздел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6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аудитория проекта</a:t>
            </a:r>
          </a:p>
          <a:p>
            <a:pPr>
              <a:lnSpc>
                <a:spcPct val="90000"/>
              </a:lnSpc>
              <a:buNone/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4-й раздел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6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цели и задачи</a:t>
            </a:r>
          </a:p>
          <a:p>
            <a:pPr>
              <a:lnSpc>
                <a:spcPct val="90000"/>
              </a:lnSpc>
              <a:buNone/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5-й раздел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6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формы реализации</a:t>
            </a:r>
          </a:p>
          <a:p>
            <a:pPr>
              <a:lnSpc>
                <a:spcPct val="90000"/>
              </a:lnSpc>
              <a:buNone/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6-й раздел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6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содержание проекта</a:t>
            </a:r>
          </a:p>
          <a:p>
            <a:pPr>
              <a:lnSpc>
                <a:spcPct val="90000"/>
              </a:lnSpc>
              <a:buNone/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7-й раздел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презентация проекта</a:t>
            </a:r>
            <a:endParaRPr lang="ru-RU" sz="36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8-й раздел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рефлексия</a:t>
            </a:r>
            <a:endParaRPr lang="ru-RU" sz="36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9-й раздел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6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способы экспертизы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359898"/>
            <a:ext cx="7839100" cy="1854656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Работа над УМП</a:t>
            </a:r>
            <a:endParaRPr lang="ru-RU" sz="4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3789040"/>
            <a:ext cx="7848872" cy="2664296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Н/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: Развитие </a:t>
            </a:r>
            <a:r>
              <a:rPr lang="ru-RU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социальной и лингвистической компетенций средствами ТРКМ</a:t>
            </a:r>
          </a:p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на уроках русского языка.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15616" y="274320"/>
            <a:ext cx="7385474" cy="6395040"/>
          </a:xfrm>
        </p:spPr>
        <p:txBody>
          <a:bodyPr>
            <a:normAutofit/>
          </a:bodyPr>
          <a:lstStyle/>
          <a:p>
            <a:pPr lvl="0"/>
            <a:r>
              <a:rPr lang="ru-RU" sz="4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Начало:</a:t>
            </a:r>
            <a:br>
              <a:rPr lang="ru-RU" sz="4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Ищем проблему!</a:t>
            </a:r>
            <a:br>
              <a:rPr lang="ru-RU" sz="4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r>
              <a:rPr lang="ru-RU" sz="4800" b="1" dirty="0" smtClean="0">
                <a:solidFill>
                  <a:srgbClr val="0070C0"/>
                </a:solidFill>
              </a:rPr>
              <a:t> </a:t>
            </a:r>
            <a:r>
              <a:rPr lang="ru-RU" sz="4800" b="1" dirty="0">
                <a:solidFill>
                  <a:srgbClr val="0070C0"/>
                </a:solidFill>
              </a:rPr>
              <a:t>Проблема</a:t>
            </a:r>
            <a:r>
              <a:rPr lang="ru-RU" sz="4800" i="1" dirty="0">
                <a:solidFill>
                  <a:srgbClr val="0070C0"/>
                </a:solidFill>
              </a:rPr>
              <a:t>: </a:t>
            </a:r>
            <a:r>
              <a:rPr lang="ru-RU" sz="4800" i="1" dirty="0"/>
              <a:t>описывается проблема, затронутая данным проектом.</a:t>
            </a:r>
            <a:r>
              <a:rPr lang="ru-RU" sz="4800" dirty="0"/>
              <a:t/>
            </a:r>
            <a:br>
              <a:rPr lang="ru-RU" sz="4800" dirty="0"/>
            </a:br>
            <a:endParaRPr lang="ru-RU" sz="4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Проблема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Не сформирован понятийный аппарат</a:t>
            </a:r>
            <a:endParaRPr lang="ru-RU" dirty="0"/>
          </a:p>
          <a:p>
            <a:pPr>
              <a:buNone/>
            </a:pPr>
            <a:r>
              <a:rPr lang="ru-RU" dirty="0" smtClean="0"/>
              <a:t>Причины:</a:t>
            </a:r>
            <a:endParaRPr lang="ru-RU" dirty="0"/>
          </a:p>
          <a:p>
            <a:pPr lvl="0"/>
            <a:r>
              <a:rPr lang="ru-RU" dirty="0"/>
              <a:t>н</a:t>
            </a:r>
            <a:r>
              <a:rPr lang="ru-RU" dirty="0" smtClean="0"/>
              <a:t>едостаточно материала</a:t>
            </a:r>
            <a:endParaRPr lang="ru-RU" dirty="0"/>
          </a:p>
          <a:p>
            <a:pPr lvl="0"/>
            <a:r>
              <a:rPr lang="ru-RU" dirty="0"/>
              <a:t>мало внимания </a:t>
            </a:r>
            <a:r>
              <a:rPr lang="ru-RU" dirty="0" smtClean="0"/>
              <a:t>теме</a:t>
            </a:r>
            <a:endParaRPr lang="ru-RU" dirty="0"/>
          </a:p>
          <a:p>
            <a:pPr lvl="0"/>
            <a:r>
              <a:rPr lang="ru-RU" dirty="0"/>
              <a:t>мало внимания уделено в программе </a:t>
            </a:r>
            <a:r>
              <a:rPr lang="ru-RU" dirty="0" smtClean="0"/>
              <a:t>и </a:t>
            </a:r>
            <a:r>
              <a:rPr lang="ru-RU" dirty="0"/>
              <a:t>пр.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435608" y="0"/>
            <a:ext cx="7498080" cy="141277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Содержание проекта </a:t>
            </a:r>
            <a:b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(компоненты структуры)</a:t>
            </a:r>
            <a:endParaRPr lang="ru-RU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509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428736"/>
            <a:ext cx="8050088" cy="5240624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</a:pPr>
            <a:r>
              <a:rPr lang="ru-RU" sz="3600" b="1" dirty="0"/>
              <a:t>1- раздел</a:t>
            </a:r>
          </a:p>
          <a:p>
            <a:r>
              <a:rPr lang="ru-RU" sz="3600" dirty="0"/>
              <a:t>Краткое описание </a:t>
            </a:r>
            <a:r>
              <a:rPr lang="ru-RU" sz="3600" b="1" dirty="0">
                <a:solidFill>
                  <a:srgbClr val="002060"/>
                </a:solidFill>
              </a:rPr>
              <a:t>основной идеи </a:t>
            </a:r>
            <a:r>
              <a:rPr lang="ru-RU" sz="3600" i="1" dirty="0"/>
              <a:t>(предварительный ответ на вопрос о намерениях проектировщика: </a:t>
            </a:r>
            <a:r>
              <a:rPr lang="ru-RU" sz="3600" b="1" i="1" dirty="0"/>
              <a:t>«что именно будет сделано</a:t>
            </a:r>
            <a:r>
              <a:rPr lang="ru-RU" sz="3600" b="1" i="1" dirty="0" smtClean="0"/>
              <a:t>?»)</a:t>
            </a:r>
          </a:p>
          <a:p>
            <a:r>
              <a:rPr lang="ru-RU" sz="3600" b="1" dirty="0" smtClean="0"/>
              <a:t>Н/</a:t>
            </a:r>
            <a:r>
              <a:rPr lang="ru-RU" sz="3600" b="1" dirty="0" err="1" smtClean="0"/>
              <a:t>р</a:t>
            </a:r>
            <a:r>
              <a:rPr lang="ru-RU" sz="3600" b="1" dirty="0" smtClean="0"/>
              <a:t>:</a:t>
            </a:r>
            <a:r>
              <a:rPr lang="ru-RU" sz="3600" b="1" i="1" dirty="0" smtClean="0"/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использование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ТРКМ на уроках русского языка, содержание которых будет преимущественно лингвистического характера,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позволяющих развивать устную речь учащихся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14" name="Rectangle 2"/>
          <p:cNvSpPr>
            <a:spLocks noGrp="1" noChangeArrowheads="1"/>
          </p:cNvSpPr>
          <p:nvPr>
            <p:ph type="title"/>
          </p:nvPr>
        </p:nvSpPr>
        <p:spPr>
          <a:xfrm>
            <a:off x="1435608" y="0"/>
            <a:ext cx="7498080" cy="126876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Содержание проекта </a:t>
            </a:r>
            <a:b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(компоненты структуры)</a:t>
            </a:r>
          </a:p>
        </p:txBody>
      </p:sp>
      <p:sp>
        <p:nvSpPr>
          <p:cNvPr id="346115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268760"/>
            <a:ext cx="8172400" cy="54006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r>
              <a:rPr lang="ru-RU" dirty="0"/>
              <a:t> </a:t>
            </a:r>
            <a:r>
              <a:rPr lang="ru-RU" b="1" dirty="0"/>
              <a:t>2-й раздел</a:t>
            </a:r>
          </a:p>
          <a:p>
            <a:r>
              <a:rPr lang="ru-RU" sz="2800" dirty="0"/>
              <a:t>Сфера проектирования: обозначение противоречий, недостатков, сложностей в той сфере, в которой проектировщик намерен произвести изменения; обоснование </a:t>
            </a:r>
            <a:r>
              <a:rPr lang="ru-RU" b="1" dirty="0">
                <a:solidFill>
                  <a:srgbClr val="002060"/>
                </a:solidFill>
              </a:rPr>
              <a:t>актуальности</a:t>
            </a:r>
            <a:r>
              <a:rPr lang="ru-RU" dirty="0"/>
              <a:t> </a:t>
            </a:r>
            <a:r>
              <a:rPr lang="ru-RU" sz="2800" dirty="0"/>
              <a:t>(ответ на вопрос </a:t>
            </a:r>
            <a:r>
              <a:rPr lang="ru-RU" sz="2800" b="1" dirty="0"/>
              <a:t>«почему</a:t>
            </a:r>
            <a:r>
              <a:rPr lang="ru-RU" sz="2800" b="1" dirty="0" smtClean="0"/>
              <a:t>?»</a:t>
            </a:r>
            <a:r>
              <a:rPr lang="ru-RU" sz="2800" dirty="0" smtClean="0"/>
              <a:t>)</a:t>
            </a:r>
          </a:p>
          <a:p>
            <a:r>
              <a:rPr lang="ru-RU" b="1" dirty="0" smtClean="0"/>
              <a:t>Н/</a:t>
            </a:r>
            <a:r>
              <a:rPr lang="ru-RU" b="1" dirty="0" err="1" smtClean="0"/>
              <a:t>р</a:t>
            </a:r>
            <a:r>
              <a:rPr lang="ru-RU" b="1" dirty="0" smtClean="0"/>
              <a:t>: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ориентация на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компетентностный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подход к содержанию образования: успешность человека в будущей социальной и профессиональной жизни определяется уровнем развития его ключевых компетенций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89034"/>
          </a:xfrm>
        </p:spPr>
        <p:txBody>
          <a:bodyPr>
            <a:normAutofit/>
          </a:bodyPr>
          <a:lstStyle/>
          <a:p>
            <a:pPr lvl="0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Актуальность темы: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Формулировка </a:t>
            </a:r>
            <a:r>
              <a:rPr lang="ru-RU" dirty="0"/>
              <a:t>проблемы пойдет в цель проекта</a:t>
            </a:r>
            <a:r>
              <a:rPr lang="ru-RU" i="1" dirty="0"/>
              <a:t>. (Методика </a:t>
            </a:r>
            <a:r>
              <a:rPr lang="ru-RU" i="1" dirty="0" err="1"/>
              <a:t>Светенко</a:t>
            </a:r>
            <a:r>
              <a:rPr lang="ru-RU" i="1" dirty="0"/>
              <a:t> Т.В «Зеркало инновационных преобразований в практике</a:t>
            </a:r>
            <a:r>
              <a:rPr lang="ru-RU" i="1" dirty="0" smtClean="0"/>
              <a:t>»)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435608" y="0"/>
            <a:ext cx="7498080" cy="126876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Содержание проекта </a:t>
            </a:r>
            <a:b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(компоненты структуры)</a:t>
            </a:r>
          </a:p>
        </p:txBody>
      </p:sp>
      <p:sp>
        <p:nvSpPr>
          <p:cNvPr id="34713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40768"/>
            <a:ext cx="8050088" cy="479015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b="1" dirty="0"/>
              <a:t>3-й раздел</a:t>
            </a:r>
          </a:p>
          <a:p>
            <a:r>
              <a:rPr lang="ru-RU" b="1" dirty="0">
                <a:solidFill>
                  <a:srgbClr val="002060"/>
                </a:solidFill>
              </a:rPr>
              <a:t>Аудитория</a:t>
            </a:r>
            <a:r>
              <a:rPr lang="ru-RU" dirty="0"/>
              <a:t> проекта: описание той социальной группы, которой адресован проект; ее основные характеристики и нужды (ответ на вопрос: </a:t>
            </a:r>
            <a:r>
              <a:rPr lang="ru-RU" b="1" dirty="0"/>
              <a:t>«для кого</a:t>
            </a:r>
            <a:r>
              <a:rPr lang="ru-RU" b="1" dirty="0" smtClean="0"/>
              <a:t>?»</a:t>
            </a:r>
            <a:r>
              <a:rPr lang="ru-RU" dirty="0" smtClean="0"/>
              <a:t>)</a:t>
            </a:r>
          </a:p>
          <a:p>
            <a:r>
              <a:rPr lang="ru-RU" sz="3600" b="1" dirty="0" smtClean="0"/>
              <a:t>Н/</a:t>
            </a:r>
            <a:r>
              <a:rPr lang="ru-RU" sz="3600" b="1" dirty="0" err="1" smtClean="0"/>
              <a:t>р</a:t>
            </a:r>
            <a:r>
              <a:rPr lang="ru-RU" sz="3600" b="1" dirty="0" smtClean="0"/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обучающиеся 2-3 классов начальной школы; с целью диссеминации опыта для учителей начальной школы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62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648" y="0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Содержание проекта </a:t>
            </a:r>
            <a:br>
              <a:rPr lang="ru-RU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(компоненты структуры)</a:t>
            </a:r>
          </a:p>
        </p:txBody>
      </p:sp>
      <p:sp>
        <p:nvSpPr>
          <p:cNvPr id="348163" name="Rectangle 3"/>
          <p:cNvSpPr>
            <a:spLocks noGrp="1" noChangeArrowheads="1"/>
          </p:cNvSpPr>
          <p:nvPr>
            <p:ph idx="1"/>
          </p:nvPr>
        </p:nvSpPr>
        <p:spPr>
          <a:xfrm>
            <a:off x="900112" y="1268761"/>
            <a:ext cx="8243887" cy="51066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r>
              <a:rPr lang="ru-RU" b="1" dirty="0"/>
              <a:t>4-й раздел</a:t>
            </a:r>
          </a:p>
          <a:p>
            <a:r>
              <a:rPr lang="ru-RU" b="1" dirty="0">
                <a:solidFill>
                  <a:srgbClr val="002060"/>
                </a:solidFill>
              </a:rPr>
              <a:t>Цели и задачи </a:t>
            </a:r>
            <a:r>
              <a:rPr lang="ru-RU" sz="2800" dirty="0"/>
              <a:t>проекта: фиксирует желаемое состояние, которого необходимо достичь в результате реализации проекта; конкретные шаги, осуществление которых обеспечит достижение желаемого результата (ответ на вопрос </a:t>
            </a:r>
            <a:r>
              <a:rPr lang="ru-RU" sz="2800" b="1" dirty="0"/>
              <a:t>«зачем</a:t>
            </a:r>
            <a:r>
              <a:rPr lang="ru-RU" sz="2800" b="1" dirty="0" smtClean="0"/>
              <a:t>?»</a:t>
            </a:r>
            <a:r>
              <a:rPr lang="ru-RU" sz="2800" dirty="0" smtClean="0"/>
              <a:t>)</a:t>
            </a:r>
          </a:p>
          <a:p>
            <a:r>
              <a:rPr lang="ru-RU" b="1" dirty="0" smtClean="0"/>
              <a:t>Н/</a:t>
            </a:r>
            <a:r>
              <a:rPr lang="ru-RU" b="1" dirty="0" err="1" smtClean="0"/>
              <a:t>р</a:t>
            </a:r>
            <a:r>
              <a:rPr lang="ru-RU" b="1" dirty="0" smtClean="0"/>
              <a:t>:</a:t>
            </a:r>
            <a:r>
              <a:rPr lang="ru-RU" sz="2800" dirty="0" smtClean="0"/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Цель – развитие лингвистической и социальной компетенций учащихся 2-3 классов.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0"/>
            <a:ext cx="7714104" cy="42860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 проекта: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7166"/>
            <a:ext cx="9144000" cy="650083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-изучить и проанализировать методическую и научную литературу по теме;</a:t>
            </a:r>
          </a:p>
          <a:p>
            <a:pPr>
              <a:buNone/>
            </a:pP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-диагностировать экспериментальные классы на уровень владения социальной и лингвистической компетенций; </a:t>
            </a:r>
          </a:p>
          <a:p>
            <a:pPr>
              <a:buNone/>
            </a:pP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-разработать группу лингвистических ТРКМ и продумать план их включения в программу предмета;</a:t>
            </a:r>
          </a:p>
          <a:p>
            <a:pPr>
              <a:buNone/>
            </a:pP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-применить ТРКМ на уроках русского языка в экспериментальных классах;</a:t>
            </a:r>
          </a:p>
          <a:p>
            <a:pPr>
              <a:buNone/>
            </a:pP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-внедрить и доказать эффективность применения ТРКМ  при изучении русского языка как средство формирования социальной и лингвистической компетенций;</a:t>
            </a:r>
          </a:p>
          <a:p>
            <a:pPr>
              <a:buNone/>
            </a:pP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-создать  методические рекомендации по  применению </a:t>
            </a:r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ТРКМ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в образовательном процессе.</a:t>
            </a:r>
          </a:p>
          <a:p>
            <a:pPr>
              <a:buNone/>
            </a:pPr>
            <a:endParaRPr lang="ru-RU" sz="2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Rectangle 2"/>
          <p:cNvSpPr>
            <a:spLocks noGrp="1" noChangeArrowheads="1"/>
          </p:cNvSpPr>
          <p:nvPr>
            <p:ph type="title"/>
          </p:nvPr>
        </p:nvSpPr>
        <p:spPr>
          <a:xfrm>
            <a:off x="1645920" y="0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Содержание проекта </a:t>
            </a:r>
            <a:br>
              <a:rPr lang="ru-RU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(компоненты структуры)</a:t>
            </a:r>
          </a:p>
        </p:txBody>
      </p:sp>
      <p:sp>
        <p:nvSpPr>
          <p:cNvPr id="349187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124744"/>
            <a:ext cx="8172400" cy="547260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b="1" dirty="0"/>
              <a:t>5-й раздел</a:t>
            </a:r>
          </a:p>
          <a:p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Форма реализации </a:t>
            </a:r>
            <a:r>
              <a:rPr lang="ru-RU" sz="2800" dirty="0"/>
              <a:t>проекта: что именно намерен создавать или изменять проектировщик и в каком виде это будет удерживаться: институты, функции, технологии, процедуры и т.п. (ответ на вопрос: </a:t>
            </a:r>
            <a:r>
              <a:rPr lang="ru-RU" sz="2800" b="1" dirty="0"/>
              <a:t>«что должно </a:t>
            </a:r>
            <a:r>
              <a:rPr lang="ru-RU" sz="2800" b="1" dirty="0" smtClean="0"/>
              <a:t>получиться?»</a:t>
            </a:r>
            <a:r>
              <a:rPr lang="ru-RU" sz="2800" dirty="0" smtClean="0"/>
              <a:t>)</a:t>
            </a:r>
          </a:p>
          <a:p>
            <a:r>
              <a:rPr lang="ru-RU" b="1" dirty="0" smtClean="0"/>
              <a:t>Н/</a:t>
            </a:r>
            <a:r>
              <a:rPr lang="ru-RU" b="1" dirty="0" err="1" smtClean="0"/>
              <a:t>р</a:t>
            </a:r>
            <a:r>
              <a:rPr lang="ru-RU" b="1" dirty="0" smtClean="0"/>
              <a:t>: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систематическое включение элементов урока с использованием ТРКМ на лингвистическую тематику; конспекты экспериментальных уроков; методические рекомендации 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624" y="0"/>
            <a:ext cx="7571184" cy="114300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Содержание проекта </a:t>
            </a:r>
            <a:br>
              <a:rPr lang="ru-RU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(компоненты структуры)</a:t>
            </a:r>
          </a:p>
        </p:txBody>
      </p:sp>
      <p:sp>
        <p:nvSpPr>
          <p:cNvPr id="3502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59632" y="1340768"/>
            <a:ext cx="6408712" cy="1655763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ru-RU" b="1" dirty="0"/>
              <a:t>6-й раздел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Содержание</a:t>
            </a:r>
            <a:r>
              <a:rPr lang="ru-RU" dirty="0"/>
              <a:t> </a:t>
            </a:r>
            <a:r>
              <a:rPr lang="ru-RU" dirty="0" smtClean="0"/>
              <a:t>проекта: ответ </a:t>
            </a:r>
            <a:r>
              <a:rPr lang="ru-RU" dirty="0"/>
              <a:t>на вопрос: </a:t>
            </a:r>
            <a:r>
              <a:rPr lang="ru-RU" b="1" dirty="0"/>
              <a:t>«каким образом?»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400" b="1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4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4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4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4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4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400" dirty="0"/>
          </a:p>
        </p:txBody>
      </p:sp>
      <p:graphicFrame>
        <p:nvGraphicFramePr>
          <p:cNvPr id="350276" name="Group 68"/>
          <p:cNvGraphicFramePr>
            <a:graphicFrameLocks noGrp="1"/>
          </p:cNvGraphicFramePr>
          <p:nvPr>
            <p:ph sz="half" idx="2"/>
          </p:nvPr>
        </p:nvGraphicFramePr>
        <p:xfrm>
          <a:off x="1" y="2924944"/>
          <a:ext cx="9144000" cy="3600400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1975903"/>
                <a:gridCol w="1895995"/>
                <a:gridCol w="1894180"/>
                <a:gridCol w="1895995"/>
                <a:gridCol w="1481927"/>
              </a:tblGrid>
              <a:tr h="3600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Направления деятельности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_________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развитие лингвистической и социальной компетентностей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 деятельности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_________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уроки с использованием ТРКМ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База реализации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_________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учащиеся 2-3 классов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Исполнители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________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учитель – автор разработки УМП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Сроки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00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________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учебных года          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58" name="Rectangle 2"/>
          <p:cNvSpPr>
            <a:spLocks noGrp="1" noChangeArrowheads="1"/>
          </p:cNvSpPr>
          <p:nvPr>
            <p:ph type="title"/>
          </p:nvPr>
        </p:nvSpPr>
        <p:spPr>
          <a:xfrm>
            <a:off x="1475656" y="0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Содержание проекта </a:t>
            </a:r>
            <a:br>
              <a:rPr lang="ru-RU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(компоненты структуры)</a:t>
            </a:r>
          </a:p>
        </p:txBody>
      </p:sp>
      <p:sp>
        <p:nvSpPr>
          <p:cNvPr id="352259" name="Rectangle 3"/>
          <p:cNvSpPr>
            <a:spLocks noGrp="1" noChangeArrowheads="1"/>
          </p:cNvSpPr>
          <p:nvPr>
            <p:ph idx="1"/>
          </p:nvPr>
        </p:nvSpPr>
        <p:spPr>
          <a:xfrm>
            <a:off x="1115616" y="1447800"/>
            <a:ext cx="8028384" cy="4933528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/>
              <a:t>7-й раздел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Презентация проекта</a:t>
            </a:r>
          </a:p>
          <a:p>
            <a:pPr>
              <a:buFont typeface="Arial" pitchFamily="34" charset="0"/>
              <a:buChar char="•"/>
            </a:pP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Уровень ОУ</a:t>
            </a:r>
          </a:p>
          <a:p>
            <a:pPr>
              <a:buFont typeface="Arial" pitchFamily="34" charset="0"/>
              <a:buChar char="•"/>
            </a:pP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Муниципальный уровень</a:t>
            </a:r>
          </a:p>
          <a:p>
            <a:pPr>
              <a:buFont typeface="Arial" pitchFamily="34" charset="0"/>
              <a:buChar char="•"/>
            </a:pP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Уровень РК</a:t>
            </a:r>
          </a:p>
          <a:p>
            <a:pPr>
              <a:buFont typeface="Arial" pitchFamily="34" charset="0"/>
              <a:buChar char="•"/>
            </a:pP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Всероссийский уровень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(Если есть необходимость, включается финансовая сторона деятельности)</a:t>
            </a:r>
            <a:endParaRPr lang="ru-RU" sz="36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title"/>
          </p:nvPr>
        </p:nvSpPr>
        <p:spPr>
          <a:xfrm>
            <a:off x="1645920" y="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Содержание проекта </a:t>
            </a:r>
            <a:br>
              <a:rPr lang="ru-RU" sz="3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(компоненты структуры)</a:t>
            </a:r>
          </a:p>
        </p:txBody>
      </p:sp>
      <p:sp>
        <p:nvSpPr>
          <p:cNvPr id="35328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484784"/>
            <a:ext cx="8229600" cy="496855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b="1" dirty="0"/>
              <a:t>8-й раздел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Рефлексия:</a:t>
            </a:r>
            <a:endParaRPr lang="ru-RU" sz="3600" b="1" u="sng" dirty="0">
              <a:solidFill>
                <a:srgbClr val="0070C0"/>
              </a:solidFill>
            </a:endParaRPr>
          </a:p>
          <a:p>
            <a:pPr lvl="0"/>
            <a:r>
              <a:rPr lang="ru-RU" dirty="0"/>
              <a:t>«Какая часть проекта оказалась наиболее удачной? Что нужно изменить в следующий раз? Чему научились дети? Что не удалось? Почему?»</a:t>
            </a:r>
          </a:p>
          <a:p>
            <a:pPr lvl="0"/>
            <a:r>
              <a:rPr lang="ru-RU" dirty="0"/>
              <a:t>результаты каждого проекта обсуждаются вместе с </a:t>
            </a:r>
            <a:r>
              <a:rPr lang="ru-RU" dirty="0" smtClean="0"/>
              <a:t>учащимися:</a:t>
            </a:r>
            <a:endParaRPr lang="ru-RU" dirty="0"/>
          </a:p>
          <a:p>
            <a:pPr>
              <a:buNone/>
            </a:pPr>
            <a:r>
              <a:rPr lang="ru-RU" dirty="0"/>
              <a:t>- Узнали ли вы что-нибудь новое?</a:t>
            </a:r>
          </a:p>
          <a:p>
            <a:pPr>
              <a:buNone/>
            </a:pPr>
            <a:r>
              <a:rPr lang="ru-RU" dirty="0"/>
              <a:t>- Узнали ли вы что-нибудь что вас удивило?</a:t>
            </a:r>
          </a:p>
          <a:p>
            <a:pPr>
              <a:buNone/>
            </a:pPr>
            <a:r>
              <a:rPr lang="ru-RU" dirty="0"/>
              <a:t>- Какое из занятий понравилось вам больше всего?</a:t>
            </a:r>
          </a:p>
          <a:p>
            <a:pPr>
              <a:buNone/>
            </a:pPr>
            <a:r>
              <a:rPr lang="ru-RU" b="1" u="sng" dirty="0" smtClean="0">
                <a:solidFill>
                  <a:srgbClr val="C00000"/>
                </a:solidFill>
              </a:rPr>
              <a:t>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648" y="0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Содержание проекта </a:t>
            </a:r>
            <a:br>
              <a:rPr lang="ru-RU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(компоненты структуры)</a:t>
            </a:r>
          </a:p>
        </p:txBody>
      </p:sp>
      <p:sp>
        <p:nvSpPr>
          <p:cNvPr id="354307" name="Rectangle 3"/>
          <p:cNvSpPr>
            <a:spLocks noGrp="1" noChangeArrowheads="1"/>
          </p:cNvSpPr>
          <p:nvPr>
            <p:ph idx="1"/>
          </p:nvPr>
        </p:nvSpPr>
        <p:spPr>
          <a:xfrm>
            <a:off x="1043608" y="1447800"/>
            <a:ext cx="7890080" cy="5221560"/>
          </a:xfrm>
        </p:spPr>
        <p:txBody>
          <a:bodyPr/>
          <a:lstStyle/>
          <a:p>
            <a:pPr>
              <a:buNone/>
            </a:pPr>
            <a:r>
              <a:rPr lang="ru-RU" b="1" dirty="0"/>
              <a:t>9-й раздел</a:t>
            </a:r>
          </a:p>
          <a:p>
            <a:pPr>
              <a:buFont typeface="Arial" pitchFamily="34" charset="0"/>
              <a:buChar char="•"/>
            </a:pPr>
            <a:r>
              <a:rPr lang="ru-RU" b="1" dirty="0">
                <a:solidFill>
                  <a:srgbClr val="0070C0"/>
                </a:solidFill>
              </a:rPr>
              <a:t>Способы экспертизы</a:t>
            </a:r>
            <a:r>
              <a:rPr lang="ru-RU" dirty="0"/>
              <a:t>: указание на то, каким образом можно убедиться, что проект реализован; каковы критерии достижений намеченных изменений (ответ на вопрос: </a:t>
            </a:r>
            <a:r>
              <a:rPr lang="ru-RU" b="1" dirty="0"/>
              <a:t>«как проверить?»</a:t>
            </a:r>
            <a:r>
              <a:rPr lang="ru-RU" dirty="0"/>
              <a:t>) </a:t>
            </a:r>
            <a:endParaRPr lang="ru-RU" dirty="0" smtClean="0"/>
          </a:p>
          <a:p>
            <a:pPr>
              <a:buFont typeface="Arial" pitchFamily="34" charset="0"/>
              <a:buChar char="•"/>
            </a:pPr>
            <a:r>
              <a:rPr lang="ru-RU" b="1" dirty="0" smtClean="0"/>
              <a:t>Н/</a:t>
            </a:r>
            <a:r>
              <a:rPr lang="ru-RU" b="1" dirty="0" err="1" smtClean="0"/>
              <a:t>р</a:t>
            </a:r>
            <a:r>
              <a:rPr lang="ru-RU" b="1" dirty="0" smtClean="0"/>
              <a:t>:</a:t>
            </a:r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мониторинг социальной и лингвистической компетенций на этапе входа и выхода в проект; анализ качества обучения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Когда нужен проект?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Когда работа по методическим пособим себя не оправдывает</a:t>
            </a:r>
          </a:p>
          <a:p>
            <a:r>
              <a:rPr lang="ru-RU" dirty="0" smtClean="0"/>
              <a:t>Когда возникла необходимость глубокого, грамотного, научно обоснованного подхода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 продолжительности: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ru-RU" dirty="0" smtClean="0"/>
              <a:t>-</a:t>
            </a:r>
            <a:r>
              <a:rPr lang="ru-RU" i="1" dirty="0" smtClean="0"/>
              <a:t> краткосрочный (1или несколько занятий-1-2 недели);</a:t>
            </a:r>
          </a:p>
          <a:p>
            <a:pPr lvl="0">
              <a:buNone/>
            </a:pPr>
            <a:r>
              <a:rPr lang="ru-RU" i="1" dirty="0" smtClean="0"/>
              <a:t> - среднесрочный (1 или 2 </a:t>
            </a:r>
            <a:r>
              <a:rPr lang="ru-RU" i="1" dirty="0" err="1" smtClean="0"/>
              <a:t>недели-месяц</a:t>
            </a:r>
            <a:r>
              <a:rPr lang="ru-RU" i="1" dirty="0" smtClean="0"/>
              <a:t>);</a:t>
            </a:r>
            <a:endParaRPr lang="ru-RU" dirty="0" smtClean="0"/>
          </a:p>
          <a:p>
            <a:pPr>
              <a:buNone/>
            </a:pPr>
            <a:r>
              <a:rPr lang="ru-RU" i="1" dirty="0" smtClean="0"/>
              <a:t>- долгосрочный (1 месяц- полугодие и дальше).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 года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 год – экспериментальный</a:t>
            </a:r>
          </a:p>
          <a:p>
            <a:r>
              <a:rPr lang="ru-RU" dirty="0" smtClean="0"/>
              <a:t>2 год - </a:t>
            </a:r>
            <a:r>
              <a:rPr lang="ru-RU" dirty="0" err="1" smtClean="0"/>
              <a:t>презентативный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284984"/>
            <a:ext cx="7406640" cy="208823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Благодарю за внимание!</a:t>
            </a:r>
            <a:endParaRPr lang="ru-RU" sz="6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451</TotalTime>
  <Words>814</Words>
  <Application>Microsoft Office PowerPoint</Application>
  <PresentationFormat>Экран (4:3)</PresentationFormat>
  <Paragraphs>125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 Повышение качества образования через</vt:lpstr>
      <vt:lpstr>Что такое проект?</vt:lpstr>
      <vt:lpstr>Слайд 3</vt:lpstr>
      <vt:lpstr>Модернизация образования, введение в образовательное пространство таких категорий как анализ, информационные технологии         предполагает необходимость  организации проектно-исследовательской деятельности не только ученика, но  и учителя</vt:lpstr>
      <vt:lpstr>Методический  проект - </vt:lpstr>
      <vt:lpstr>Слайд 6</vt:lpstr>
      <vt:lpstr>Учебно-методический проект (УМП) - </vt:lpstr>
      <vt:lpstr>УМП</vt:lpstr>
      <vt:lpstr>Структура проекта</vt:lpstr>
      <vt:lpstr> Работа над УМП</vt:lpstr>
      <vt:lpstr>Начало: Ищем проблему!  1.1 Проблема: описывается проблема, затронутая данным проектом. </vt:lpstr>
      <vt:lpstr>Проблема  </vt:lpstr>
      <vt:lpstr>Содержание проекта  (компоненты структуры)</vt:lpstr>
      <vt:lpstr>Содержание проекта  (компоненты структуры)</vt:lpstr>
      <vt:lpstr> Актуальность темы:</vt:lpstr>
      <vt:lpstr>Содержание проекта  (компоненты структуры)</vt:lpstr>
      <vt:lpstr>Содержание проекта  (компоненты структуры)</vt:lpstr>
      <vt:lpstr>Задачи проекта:</vt:lpstr>
      <vt:lpstr>Содержание проекта  (компоненты структуры)</vt:lpstr>
      <vt:lpstr>Содержание проекта  (компоненты структуры)</vt:lpstr>
      <vt:lpstr>Содержание проекта  (компоненты структуры)</vt:lpstr>
      <vt:lpstr>Содержание проекта  (компоненты структуры)</vt:lpstr>
      <vt:lpstr>Содержание проекта  (компоненты структуры)</vt:lpstr>
      <vt:lpstr>Когда нужен проект?</vt:lpstr>
      <vt:lpstr>По продолжительности:</vt:lpstr>
      <vt:lpstr>2 года</vt:lpstr>
      <vt:lpstr>Благодарю за внимание!</vt:lpstr>
    </vt:vector>
  </TitlesOfParts>
  <Company>User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Технология разработки учебно-методического  проекта учителя</dc:title>
  <dc:creator>Лена</dc:creator>
  <cp:lastModifiedBy>Admin</cp:lastModifiedBy>
  <cp:revision>90</cp:revision>
  <dcterms:created xsi:type="dcterms:W3CDTF">2015-02-21T16:34:19Z</dcterms:created>
  <dcterms:modified xsi:type="dcterms:W3CDTF">2022-03-09T18:08:34Z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187074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