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95" r:id="rId2"/>
    <p:sldId id="296" r:id="rId3"/>
    <p:sldId id="299" r:id="rId4"/>
    <p:sldId id="300" r:id="rId5"/>
    <p:sldId id="302" r:id="rId6"/>
    <p:sldId id="297" r:id="rId7"/>
    <p:sldId id="303" r:id="rId8"/>
    <p:sldId id="301" r:id="rId9"/>
    <p:sldId id="292" r:id="rId10"/>
    <p:sldId id="291" r:id="rId11"/>
    <p:sldId id="281" r:id="rId12"/>
    <p:sldId id="259" r:id="rId13"/>
    <p:sldId id="282" r:id="rId14"/>
    <p:sldId id="268" r:id="rId15"/>
    <p:sldId id="267" r:id="rId16"/>
    <p:sldId id="271" r:id="rId17"/>
    <p:sldId id="272" r:id="rId18"/>
    <p:sldId id="269" r:id="rId19"/>
    <p:sldId id="270" r:id="rId20"/>
    <p:sldId id="279" r:id="rId21"/>
    <p:sldId id="275" r:id="rId22"/>
    <p:sldId id="306" r:id="rId23"/>
    <p:sldId id="293" r:id="rId24"/>
    <p:sldId id="287" r:id="rId25"/>
    <p:sldId id="284" r:id="rId26"/>
    <p:sldId id="304" r:id="rId27"/>
    <p:sldId id="305" r:id="rId28"/>
    <p:sldId id="294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0219"/>
    <a:srgbClr val="EF951D"/>
    <a:srgbClr val="040404"/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735" autoAdjust="0"/>
    <p:restoredTop sz="94660"/>
  </p:normalViewPr>
  <p:slideViewPr>
    <p:cSldViewPr>
      <p:cViewPr>
        <p:scale>
          <a:sx n="50" d="100"/>
          <a:sy n="50" d="100"/>
        </p:scale>
        <p:origin x="-2154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i="1" dirty="0"/>
              <a:t>Что вы получили при изучении волшебных сказок??</a:t>
            </a:r>
          </a:p>
        </c:rich>
      </c:tx>
      <c:layout>
        <c:manualLayout>
          <c:xMode val="edge"/>
          <c:yMode val="edge"/>
          <c:x val="0.17155755779220194"/>
          <c:y val="0.11391863517060367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5.0274941084053407E-2"/>
          <c:y val="0.2620685222667038"/>
          <c:w val="0.5315528449752881"/>
          <c:h val="0.7379314777332978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Что вы получили при изучении волшебных сказок??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научились анализировать</c:v>
                </c:pt>
                <c:pt idx="1">
                  <c:v>отличать волшебные сказки от бытовых</c:v>
                </c:pt>
                <c:pt idx="2">
                  <c:v>стали с интересом читать</c:v>
                </c:pt>
                <c:pt idx="3">
                  <c:v>узнали законы 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3</c:v>
                </c:pt>
                <c:pt idx="3">
                  <c:v>4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028B5-1FCA-4866-9BB2-3D037956C96C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C28CD5-1874-4FC9-BE16-31B66EE31F6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85729"/>
            <a:ext cx="8072494" cy="285752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4800" b="1" i="1" dirty="0" smtClean="0">
                <a:solidFill>
                  <a:srgbClr val="C00000"/>
                </a:solidFill>
                <a:ea typeface="Batang" pitchFamily="18" charset="-127"/>
              </a:rPr>
              <a:t>Тема исследования:</a:t>
            </a:r>
            <a:endParaRPr lang="ru-RU" sz="4800" b="1" i="1" dirty="0">
              <a:solidFill>
                <a:srgbClr val="C00000"/>
              </a:solidFill>
              <a:ea typeface="Batang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2714620"/>
            <a:ext cx="8072494" cy="3857652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4800" b="1" i="1" dirty="0" smtClean="0">
                <a:solidFill>
                  <a:srgbClr val="002060"/>
                </a:solidFill>
              </a:rPr>
              <a:t>Законы волшебной сказки в литературоведческом образовании</a:t>
            </a:r>
          </a:p>
          <a:p>
            <a:r>
              <a:rPr lang="ru-RU" sz="5400" dirty="0" smtClean="0">
                <a:solidFill>
                  <a:srgbClr val="C00000"/>
                </a:solidFill>
              </a:rPr>
              <a:t>* * *</a:t>
            </a:r>
            <a:endParaRPr lang="ru-RU" sz="5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Проблема: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35785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4400" dirty="0" smtClean="0"/>
              <a:t>  недостаток знаний учителя о природе, происхождении волшебной сказки</a:t>
            </a:r>
            <a:r>
              <a:rPr lang="ru-RU" sz="4400" b="1" dirty="0" smtClean="0"/>
              <a:t>  </a:t>
            </a:r>
          </a:p>
          <a:p>
            <a:pPr>
              <a:buNone/>
            </a:pPr>
            <a:endParaRPr lang="ru-RU" sz="4400" b="1" dirty="0" smtClean="0"/>
          </a:p>
          <a:p>
            <a:pPr>
              <a:buNone/>
            </a:pPr>
            <a:r>
              <a:rPr lang="ru-RU" sz="4400" b="1" dirty="0" smtClean="0"/>
              <a:t>  невозможность в полной мере решить Образовательные,</a:t>
            </a:r>
          </a:p>
          <a:p>
            <a:pPr>
              <a:buNone/>
            </a:pPr>
            <a:r>
              <a:rPr lang="ru-RU" sz="4400" b="1" dirty="0" smtClean="0"/>
              <a:t>Воспитательные и Развивающие задачи </a:t>
            </a:r>
            <a:endParaRPr lang="ru-RU" sz="4400" b="1" dirty="0" smtClean="0">
              <a:solidFill>
                <a:srgbClr val="002060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 rot="5400000">
            <a:off x="3753608" y="310438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Обоснование актуальности: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Чтение и глубокий анализ сказки способствует приобретению учеником собственного опыта, накопленного  человечеством тысячелетиями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14282" y="274638"/>
            <a:ext cx="8929718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Объект исследования     Предмет исследования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200" dirty="0" smtClean="0"/>
              <a:t>  </a:t>
            </a:r>
            <a:r>
              <a:rPr lang="ru-RU" sz="3600" b="1" dirty="0" smtClean="0">
                <a:solidFill>
                  <a:srgbClr val="002060"/>
                </a:solidFill>
              </a:rPr>
              <a:t>Волшебные сказки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48200" y="1689119"/>
            <a:ext cx="4038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dirty="0" smtClean="0"/>
              <a:t>    </a:t>
            </a:r>
            <a:r>
              <a:rPr lang="ru-RU" sz="3600" b="1" dirty="0" smtClean="0">
                <a:solidFill>
                  <a:srgbClr val="002060"/>
                </a:solidFill>
              </a:rPr>
              <a:t>Законы волшебной сказки</a:t>
            </a:r>
            <a:endParaRPr lang="ru-RU" sz="3600" b="1" dirty="0">
              <a:solidFill>
                <a:srgbClr val="002060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1643042" y="3357562"/>
            <a:ext cx="571504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715404" cy="1785926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 smtClean="0">
                <a:solidFill>
                  <a:srgbClr val="C00000"/>
                </a:solidFill>
              </a:rPr>
              <a:t>Цель исследования:     </a:t>
            </a:r>
            <a:r>
              <a:rPr lang="ru-RU" sz="3200" b="1" dirty="0" smtClean="0">
                <a:solidFill>
                  <a:srgbClr val="002060"/>
                </a:solidFill>
              </a:rPr>
              <a:t>раскрытие исторических корней, закономерностей в структуре волшебной сказки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071678"/>
            <a:ext cx="8258204" cy="421484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</a:rPr>
              <a:t>Гипотеза исследования:</a:t>
            </a:r>
          </a:p>
          <a:p>
            <a:pPr algn="just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   Если учитель раскроет для себя исторические корни волшебной сказки, </a:t>
            </a:r>
          </a:p>
          <a:p>
            <a:pPr algn="just">
              <a:buNone/>
            </a:pPr>
            <a:endParaRPr lang="ru-RU" sz="3600" b="1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    то </a:t>
            </a:r>
            <a:r>
              <a:rPr lang="ru-RU" sz="3600" dirty="0" smtClean="0">
                <a:solidFill>
                  <a:srgbClr val="002060"/>
                </a:solidFill>
              </a:rPr>
              <a:t>уровень литературоведческой образованности у учащихся повысится.</a:t>
            </a:r>
          </a:p>
          <a:p>
            <a:pPr algn="just">
              <a:buNone/>
            </a:pP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786842" cy="178592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Задачи:</a:t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928670"/>
            <a:ext cx="8929718" cy="564360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rgbClr val="002060"/>
                </a:solidFill>
              </a:rPr>
              <a:t>1. </a:t>
            </a:r>
            <a:r>
              <a:rPr lang="ru-RU" b="1" dirty="0" smtClean="0">
                <a:solidFill>
                  <a:srgbClr val="002060"/>
                </a:solidFill>
              </a:rPr>
              <a:t>Изучить историю и теорию вопроса в соответствии с целью, изучение педагогического опыта,  построить гипотезу .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2. Проверить гипотезу на основе накопления фактов и знаний по изучаемой проблеме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3. Сделать теоретические выводы на основе обработки и осмысления полученных фактов и новых знаний.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4. Оформить результаты научного исследования.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5. Внедрить результаты исследования в практику.</a:t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582594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Структурные компоненты исследования: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285720" y="785794"/>
            <a:ext cx="3929090" cy="607220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Методы исследования:</a:t>
            </a:r>
          </a:p>
          <a:p>
            <a:pPr>
              <a:buNone/>
            </a:pPr>
            <a:r>
              <a:rPr lang="ru-RU" sz="3200" b="1" dirty="0" smtClean="0">
                <a:solidFill>
                  <a:srgbClr val="002060"/>
                </a:solidFill>
              </a:rPr>
              <a:t>Теоретический</a:t>
            </a:r>
          </a:p>
          <a:p>
            <a:pPr>
              <a:buNone/>
            </a:pPr>
            <a:r>
              <a:rPr lang="ru-RU" sz="3200" b="1" dirty="0" smtClean="0">
                <a:solidFill>
                  <a:srgbClr val="002060"/>
                </a:solidFill>
              </a:rPr>
              <a:t>Практический</a:t>
            </a: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База исследования:</a:t>
            </a:r>
          </a:p>
          <a:p>
            <a:pPr>
              <a:buNone/>
            </a:pPr>
            <a:r>
              <a:rPr lang="ru-RU" sz="3200" b="1" dirty="0" smtClean="0">
                <a:solidFill>
                  <a:srgbClr val="002060"/>
                </a:solidFill>
              </a:rPr>
              <a:t>классы данного учителя</a:t>
            </a:r>
          </a:p>
          <a:p>
            <a:endParaRPr lang="ru-RU" b="1" dirty="0" smtClean="0"/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Сроки исследования:</a:t>
            </a:r>
          </a:p>
          <a:p>
            <a:pPr>
              <a:buNone/>
            </a:pPr>
            <a:r>
              <a:rPr lang="ru-RU" b="1" dirty="0" smtClean="0"/>
              <a:t>     2011-2016г.г.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000496" y="785794"/>
            <a:ext cx="5143504" cy="607220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Критерии оценки ожидаемых результатов: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</a:rPr>
              <a:t>самостоятельный анализ, самостоятельное творчество учащихся</a:t>
            </a:r>
          </a:p>
          <a:p>
            <a:pPr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    Прогнозируемый результат: </a:t>
            </a:r>
            <a:r>
              <a:rPr lang="ru-RU" b="1" dirty="0" smtClean="0">
                <a:solidFill>
                  <a:srgbClr val="002060"/>
                </a:solidFill>
              </a:rPr>
              <a:t>повышение уровня восприятия, анализа, понимания литературного произведения, самостоятельного творчества, интереса к чтению.</a:t>
            </a:r>
          </a:p>
          <a:p>
            <a:pPr>
              <a:buNone/>
            </a:pPr>
            <a:endParaRPr lang="ru-RU" dirty="0">
              <a:solidFill>
                <a:srgbClr val="FF0000"/>
              </a:solidFill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rot="5400000">
            <a:off x="1535885" y="678637"/>
            <a:ext cx="357984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5400000">
            <a:off x="1465241" y="253523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5400000">
            <a:off x="1393803" y="4464057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5400000">
            <a:off x="5680083" y="324961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215082"/>
            <a:ext cx="9197198" cy="46166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Источники исследования: </a:t>
            </a:r>
            <a:r>
              <a:rPr lang="ru-RU" sz="2400" b="1" dirty="0" smtClean="0">
                <a:solidFill>
                  <a:srgbClr val="FF0000"/>
                </a:solidFill>
              </a:rPr>
              <a:t>научная литература по данному вопросу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План  исследования: 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071546"/>
            <a:ext cx="8229600" cy="5054617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I этап. Определение проблемы и постановка цели исследования. Изучение истории и теории вопроса в соответствии с целью, изучение педагогического опыта позволяющего построить гипотезу и определить задачи исследования.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II этап. Проверка гипотезы (на основе накопления фактов и знаний по изучаемой проблеме) осуществление  через констатирующие, формирующие и контрольные ступени (срезы) исследования.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III этап. Выполнение теоретических выводов на основе обработки и осмысления полученных фактов и новых знаний.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IV этап. Оформление результатов научного исследования.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V этап. Внедрение результатов исследования в практику.</a:t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История человека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401080" cy="488315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200 тыс. лет назад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/>
              <a:t>Появление речи</a:t>
            </a:r>
          </a:p>
          <a:p>
            <a:pPr>
              <a:buNone/>
            </a:pPr>
            <a:r>
              <a:rPr lang="ru-RU" sz="2800" b="1" dirty="0" smtClean="0"/>
              <a:t>                                       </a:t>
            </a:r>
          </a:p>
          <a:p>
            <a:pPr>
              <a:buNone/>
            </a:pPr>
            <a:r>
              <a:rPr lang="ru-RU" sz="2400" dirty="0" smtClean="0"/>
              <a:t>                                                                                         Книгопечатание</a:t>
            </a:r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                           3 000   поколений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28596" y="2428868"/>
            <a:ext cx="8358246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8358214" y="3000372"/>
            <a:ext cx="357190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8643966" y="3214686"/>
            <a:ext cx="71438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572396" y="2786058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5 000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8143900" y="3143248"/>
            <a:ext cx="535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570</a:t>
            </a:r>
            <a:endParaRPr lang="ru-RU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rot="10800000">
            <a:off x="785786" y="4857760"/>
            <a:ext cx="214314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6143636" y="4857760"/>
            <a:ext cx="2428892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>
            <a:off x="7608909" y="2392355"/>
            <a:ext cx="64294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214810" y="1643050"/>
            <a:ext cx="12568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охота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 rot="20645835">
            <a:off x="7435750" y="1580586"/>
            <a:ext cx="1685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земледелие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 rot="20845475">
            <a:off x="7395985" y="2397559"/>
            <a:ext cx="17251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письменность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Историко-жанровая классификация </a:t>
            </a:r>
            <a:r>
              <a:rPr lang="ru-RU" sz="4900" b="1" dirty="0" smtClean="0"/>
              <a:t>народных</a:t>
            </a:r>
            <a:r>
              <a:rPr lang="ru-RU" dirty="0" smtClean="0"/>
              <a:t> сказок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FF00"/>
                </a:solidFill>
              </a:rPr>
              <a:t>* * * * * * * * * * * * * *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2428868"/>
            <a:ext cx="2428892" cy="12001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кумулятивная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2428868"/>
            <a:ext cx="2428892" cy="12001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волшебная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29322" y="4071942"/>
            <a:ext cx="2571768" cy="12858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бытовая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57290" y="4000504"/>
            <a:ext cx="2643206" cy="13573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О животных</a:t>
            </a:r>
            <a:endParaRPr lang="ru-RU" sz="3200" b="1" dirty="0">
              <a:solidFill>
                <a:srgbClr val="C00000"/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714348" y="3857628"/>
            <a:ext cx="771530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4786314" y="3786190"/>
            <a:ext cx="18573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28662" y="5888504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Вывод: необходимо изучать исторические корни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7" descr="C:\Users\Admin\Desktop\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0"/>
            <a:ext cx="8429684" cy="621508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000892" y="5357826"/>
            <a:ext cx="1485904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143768" y="2928934"/>
            <a:ext cx="1714512" cy="29289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10219"/>
                </a:solidFill>
              </a:rPr>
              <a:t>Сказка- носитель</a:t>
            </a:r>
          </a:p>
          <a:p>
            <a:pPr algn="ctr"/>
            <a:r>
              <a:rPr lang="ru-RU" sz="2400" b="1" dirty="0" smtClean="0">
                <a:solidFill>
                  <a:srgbClr val="010219"/>
                </a:solidFill>
              </a:rPr>
              <a:t>культуры</a:t>
            </a:r>
            <a:endParaRPr lang="ru-RU" sz="2400" b="1" dirty="0">
              <a:solidFill>
                <a:srgbClr val="010219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2928934"/>
            <a:ext cx="1785950" cy="29289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10219"/>
                </a:solidFill>
              </a:rPr>
              <a:t>Сказка- носитель</a:t>
            </a:r>
          </a:p>
          <a:p>
            <a:pPr algn="ctr"/>
            <a:r>
              <a:rPr lang="ru-RU" sz="2400" b="1" dirty="0" smtClean="0">
                <a:solidFill>
                  <a:srgbClr val="010219"/>
                </a:solidFill>
              </a:rPr>
              <a:t>Мифа </a:t>
            </a:r>
            <a:endParaRPr lang="ru-RU" sz="2400" b="1" dirty="0">
              <a:solidFill>
                <a:srgbClr val="01021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4286248" cy="2225668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Происхождение волшебной сказки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501122" cy="514353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Древнее: </a:t>
            </a:r>
          </a:p>
          <a:p>
            <a:r>
              <a:rPr lang="ru-RU" dirty="0" smtClean="0"/>
              <a:t>Времена охотников </a:t>
            </a:r>
          </a:p>
          <a:p>
            <a:pPr>
              <a:buNone/>
            </a:pPr>
            <a:r>
              <a:rPr lang="ru-RU" dirty="0" smtClean="0"/>
              <a:t>(земледелие практически отсутствует)</a:t>
            </a:r>
          </a:p>
          <a:p>
            <a:r>
              <a:rPr lang="ru-RU" dirty="0" smtClean="0"/>
              <a:t>Законы брака – невеста издалека (экзогамия) (</a:t>
            </a:r>
            <a:r>
              <a:rPr lang="ru-RU" i="1" dirty="0" smtClean="0"/>
              <a:t>существовавший, видимо, во избежание близкородственных связей – Л. И.</a:t>
            </a:r>
            <a:r>
              <a:rPr lang="ru-RU" dirty="0" smtClean="0"/>
              <a:t>)</a:t>
            </a:r>
          </a:p>
          <a:p>
            <a:r>
              <a:rPr lang="ru-RU" dirty="0" smtClean="0"/>
              <a:t>Обряд (инициации)</a:t>
            </a:r>
            <a:endParaRPr lang="ru-RU" dirty="0"/>
          </a:p>
        </p:txBody>
      </p:sp>
      <p:pic>
        <p:nvPicPr>
          <p:cNvPr id="5122" name="Picture 2" descr="C:\Users\Admin\Desktop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0"/>
            <a:ext cx="4929190" cy="3786190"/>
          </a:xfrm>
          <a:prstGeom prst="rect">
            <a:avLst/>
          </a:prstGeom>
          <a:noFill/>
        </p:spPr>
      </p:pic>
      <p:pic>
        <p:nvPicPr>
          <p:cNvPr id="5124" name="Picture 4" descr="C:\Users\Admin\Desktop\ZB2ooZxdVb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16715" y="5286388"/>
            <a:ext cx="2327285" cy="1571612"/>
          </a:xfrm>
          <a:prstGeom prst="rect">
            <a:avLst/>
          </a:prstGeom>
          <a:noFill/>
        </p:spPr>
      </p:pic>
      <p:pic>
        <p:nvPicPr>
          <p:cNvPr id="5125" name="Picture 5" descr="C:\Users\Admin\Desktop\XZN_dwXx9eQ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08735">
            <a:off x="7215206" y="2357430"/>
            <a:ext cx="1330335" cy="2000264"/>
          </a:xfrm>
          <a:prstGeom prst="rect">
            <a:avLst/>
          </a:prstGeom>
          <a:noFill/>
        </p:spPr>
      </p:pic>
      <p:pic>
        <p:nvPicPr>
          <p:cNvPr id="5126" name="Picture 6" descr="C:\Users\Admin\Desktop\covers_31796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291249">
            <a:off x="6572264" y="5286388"/>
            <a:ext cx="857256" cy="128588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215206" y="3857628"/>
            <a:ext cx="1591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В. Я. </a:t>
            </a:r>
            <a:r>
              <a:rPr lang="ru-RU" dirty="0" err="1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Пропп</a:t>
            </a:r>
            <a:endParaRPr lang="ru-RU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Завязка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r>
              <a:rPr lang="ru-RU" dirty="0" smtClean="0"/>
              <a:t>Отлучка – нарушение запрета – беда </a:t>
            </a:r>
            <a:endParaRPr lang="ru-RU" dirty="0"/>
          </a:p>
        </p:txBody>
      </p:sp>
      <p:pic>
        <p:nvPicPr>
          <p:cNvPr id="18434" name="Picture 2" descr="C:\Users\Admin\Desktop\1410524828propp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3802" y="2786058"/>
            <a:ext cx="5310198" cy="3444880"/>
          </a:xfrm>
          <a:prstGeom prst="rect">
            <a:avLst/>
          </a:prstGeom>
          <a:noFill/>
        </p:spPr>
      </p:pic>
      <p:pic>
        <p:nvPicPr>
          <p:cNvPr id="18435" name="Picture 3" descr="C:\Users\Admin\Desktop\5poto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071678"/>
            <a:ext cx="3714776" cy="454818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143372" y="2143116"/>
            <a:ext cx="5000628" cy="9858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Царевна в темнице</a:t>
            </a:r>
            <a:endParaRPr lang="ru-RU" dirty="0"/>
          </a:p>
        </p:txBody>
      </p:sp>
      <p:pic>
        <p:nvPicPr>
          <p:cNvPr id="4" name="Picture 4" descr="C:\Users\Admin\Desktop\belaya-utochka_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072066" y="1285860"/>
            <a:ext cx="3714776" cy="507209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85786" y="1785926"/>
            <a:ext cx="36284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1. </a:t>
            </a:r>
            <a:r>
              <a:rPr lang="ru-RU" sz="3200" b="1" dirty="0" smtClean="0"/>
              <a:t>Запрет  царей и их детей на связь с внешним миром,</a:t>
            </a:r>
          </a:p>
          <a:p>
            <a:r>
              <a:rPr lang="ru-RU" sz="3200" b="1" dirty="0" smtClean="0"/>
              <a:t> обусловленный ответственностью</a:t>
            </a:r>
          </a:p>
          <a:p>
            <a:endParaRPr lang="ru-RU" sz="3200" b="1" dirty="0" smtClean="0"/>
          </a:p>
          <a:p>
            <a:r>
              <a:rPr lang="ru-RU" sz="3200" b="1" dirty="0" smtClean="0"/>
              <a:t>2. Древний обряд инициации девушки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74638"/>
            <a:ext cx="7115196" cy="1143000"/>
          </a:xfrm>
        </p:spPr>
        <p:txBody>
          <a:bodyPr/>
          <a:lstStyle/>
          <a:p>
            <a:pPr algn="l"/>
            <a:r>
              <a:rPr lang="ru-RU" dirty="0" smtClean="0"/>
              <a:t>Избушка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/>
          <a:lstStyle/>
          <a:p>
            <a:r>
              <a:rPr lang="ru-RU" dirty="0" smtClean="0"/>
              <a:t>Вход в волшебный мир</a:t>
            </a:r>
            <a:endParaRPr lang="ru-RU" dirty="0"/>
          </a:p>
        </p:txBody>
      </p:sp>
      <p:pic>
        <p:nvPicPr>
          <p:cNvPr id="13314" name="Picture 2" descr="C:\Users\Admin\Desktop\Ivan-Bilibin-Illustration-for-the-front-cover-of-the-book-in-the-series-Ta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0"/>
            <a:ext cx="3819526" cy="6858000"/>
          </a:xfrm>
          <a:prstGeom prst="rect">
            <a:avLst/>
          </a:prstGeom>
          <a:noFill/>
        </p:spPr>
      </p:pic>
      <p:pic>
        <p:nvPicPr>
          <p:cNvPr id="13315" name="Picture 3" descr="C:\Users\Admin\Desktop\115288076_3201191_d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857364"/>
            <a:ext cx="3714776" cy="2009779"/>
          </a:xfrm>
          <a:prstGeom prst="rect">
            <a:avLst/>
          </a:prstGeom>
          <a:noFill/>
        </p:spPr>
      </p:pic>
      <p:pic>
        <p:nvPicPr>
          <p:cNvPr id="13316" name="Picture 4" descr="C:\Users\Admin\Desktop\5730e2baabd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43314"/>
            <a:ext cx="1785950" cy="1555738"/>
          </a:xfrm>
          <a:prstGeom prst="rect">
            <a:avLst/>
          </a:prstGeom>
          <a:noFill/>
        </p:spPr>
      </p:pic>
      <p:pic>
        <p:nvPicPr>
          <p:cNvPr id="13317" name="Picture 5" descr="C:\Users\Admin\Desktop\margela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5095869"/>
            <a:ext cx="2357454" cy="1762131"/>
          </a:xfrm>
          <a:prstGeom prst="rect">
            <a:avLst/>
          </a:prstGeom>
          <a:noFill/>
        </p:spPr>
      </p:pic>
      <p:pic>
        <p:nvPicPr>
          <p:cNvPr id="13318" name="Picture 6" descr="C:\Users\Admin\Desktop\1427304119_2015-03-25_2003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3857628"/>
            <a:ext cx="2125647" cy="157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Русский дух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5757874" cy="4525963"/>
          </a:xfrm>
        </p:spPr>
        <p:txBody>
          <a:bodyPr/>
          <a:lstStyle/>
          <a:p>
            <a:r>
              <a:rPr lang="ru-RU" dirty="0" smtClean="0"/>
              <a:t>Мёртвые не выносят запаха живых</a:t>
            </a:r>
          </a:p>
          <a:p>
            <a:r>
              <a:rPr lang="ru-RU" dirty="0" smtClean="0"/>
              <a:t>Слепота  </a:t>
            </a:r>
            <a:endParaRPr lang="ru-RU" dirty="0"/>
          </a:p>
        </p:txBody>
      </p:sp>
      <p:pic>
        <p:nvPicPr>
          <p:cNvPr id="15362" name="Picture 2" descr="C:\Users\Admin\Desktop\_5_20130110_14700594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1285860"/>
            <a:ext cx="2447925" cy="5334000"/>
          </a:xfrm>
          <a:prstGeom prst="rect">
            <a:avLst/>
          </a:prstGeom>
          <a:noFill/>
        </p:spPr>
      </p:pic>
      <p:pic>
        <p:nvPicPr>
          <p:cNvPr id="15363" name="Picture 3" descr="C:\Users\Admin\Desktop\000920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214554"/>
            <a:ext cx="2714644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Накормить, напоить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28596" y="1214422"/>
            <a:ext cx="85011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dirty="0" smtClean="0"/>
              <a:t>Разделить пищу – значит, стать «своим»</a:t>
            </a:r>
          </a:p>
          <a:p>
            <a:pPr marL="342900" indent="-342900">
              <a:buAutoNum type="arabicPeriod"/>
            </a:pPr>
            <a:r>
              <a:rPr lang="ru-RU" sz="2800" dirty="0" smtClean="0"/>
              <a:t>Не боится пищи мёртвых – есть связь  с волшебным миром </a:t>
            </a:r>
            <a:endParaRPr lang="ru-RU" sz="28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642910" y="4929198"/>
            <a:ext cx="8229600" cy="118585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5" name="Picture 3" descr="C:\Users\Admin\Desktop\23927_html_5f9efd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428844"/>
            <a:ext cx="5334000" cy="4429156"/>
          </a:xfrm>
          <a:prstGeom prst="rect">
            <a:avLst/>
          </a:prstGeom>
          <a:noFill/>
          <a:ln w="76200">
            <a:solidFill>
              <a:srgbClr val="FFC000"/>
            </a:solidFill>
            <a:prstDash val="dashDot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686700" cy="1143000"/>
          </a:xfrm>
        </p:spPr>
        <p:txBody>
          <a:bodyPr/>
          <a:lstStyle/>
          <a:p>
            <a:pPr algn="l"/>
            <a:r>
              <a:rPr lang="ru-RU" dirty="0" smtClean="0"/>
              <a:t>Баба-яга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257676" cy="4525963"/>
          </a:xfrm>
        </p:spPr>
        <p:txBody>
          <a:bodyPr/>
          <a:lstStyle/>
          <a:p>
            <a:r>
              <a:rPr lang="ru-RU" dirty="0" smtClean="0"/>
              <a:t>Мертвец, страж</a:t>
            </a:r>
          </a:p>
          <a:p>
            <a:pPr>
              <a:buNone/>
            </a:pPr>
            <a:r>
              <a:rPr lang="ru-RU" dirty="0" smtClean="0"/>
              <a:t> (представитель волшебного мира) </a:t>
            </a:r>
          </a:p>
          <a:p>
            <a:pPr>
              <a:buNone/>
            </a:pPr>
            <a:r>
              <a:rPr lang="ru-RU" dirty="0" smtClean="0"/>
              <a:t>3 вида:</a:t>
            </a:r>
          </a:p>
          <a:p>
            <a:pPr>
              <a:buNone/>
            </a:pPr>
            <a:r>
              <a:rPr lang="ru-RU" dirty="0" smtClean="0"/>
              <a:t>Дарительница</a:t>
            </a:r>
          </a:p>
          <a:p>
            <a:pPr>
              <a:buNone/>
            </a:pPr>
            <a:r>
              <a:rPr lang="ru-RU" dirty="0" smtClean="0"/>
              <a:t>Похитительница</a:t>
            </a:r>
          </a:p>
          <a:p>
            <a:pPr>
              <a:buNone/>
            </a:pPr>
            <a:r>
              <a:rPr lang="ru-RU" dirty="0" smtClean="0"/>
              <a:t>Прародительница </a:t>
            </a:r>
            <a:endParaRPr lang="ru-RU" dirty="0"/>
          </a:p>
        </p:txBody>
      </p:sp>
      <p:pic>
        <p:nvPicPr>
          <p:cNvPr id="14338" name="Picture 2" descr="C:\Users\Admin\Desktop\bilib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0"/>
            <a:ext cx="4857752" cy="6858000"/>
          </a:xfrm>
          <a:prstGeom prst="rect">
            <a:avLst/>
          </a:prstGeom>
          <a:noFill/>
        </p:spPr>
      </p:pic>
      <p:pic>
        <p:nvPicPr>
          <p:cNvPr id="2051" name="Picture 3" descr="C:\Users\Admin\Desktop\150617174156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285728"/>
            <a:ext cx="4452947" cy="6572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Лес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643998" cy="218598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/>
              <a:t>Место для проведения обряда инициации</a:t>
            </a:r>
          </a:p>
          <a:p>
            <a:pPr>
              <a:buNone/>
            </a:pPr>
            <a:r>
              <a:rPr lang="ru-RU" sz="3600" dirty="0" smtClean="0"/>
              <a:t>Запретное место  </a:t>
            </a:r>
            <a:endParaRPr lang="ru-RU" dirty="0"/>
          </a:p>
        </p:txBody>
      </p:sp>
      <p:pic>
        <p:nvPicPr>
          <p:cNvPr id="1026" name="Picture 2" descr="C:\Users\Admin\Desktop\forest-frankenstein-summer-crazy-forests-wallpaper-wallpapers-resolution-hig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643182"/>
            <a:ext cx="6715172" cy="42148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002060"/>
                </a:solidFill>
              </a:rPr>
              <a:t>Путешествие в волшебный мир </a:t>
            </a:r>
            <a:endParaRPr lang="ru-RU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Обряд инициации</a:t>
            </a:r>
          </a:p>
          <a:p>
            <a:r>
              <a:rPr lang="ru-RU" sz="3600" b="1" dirty="0" smtClean="0">
                <a:solidFill>
                  <a:srgbClr val="002060"/>
                </a:solidFill>
              </a:rPr>
              <a:t>Состояние временной смерти</a:t>
            </a:r>
          </a:p>
          <a:p>
            <a:r>
              <a:rPr lang="ru-RU" sz="3600" b="1" dirty="0" smtClean="0">
                <a:solidFill>
                  <a:srgbClr val="002060"/>
                </a:solidFill>
              </a:rPr>
              <a:t>Получение знаний</a:t>
            </a:r>
          </a:p>
          <a:p>
            <a:r>
              <a:rPr lang="ru-RU" sz="3600" b="1" dirty="0" smtClean="0">
                <a:solidFill>
                  <a:srgbClr val="002060"/>
                </a:solidFill>
              </a:rPr>
              <a:t>Приобретение связи с волшебным миром</a:t>
            </a:r>
          </a:p>
          <a:p>
            <a:r>
              <a:rPr lang="ru-RU" sz="3600" b="1" dirty="0" smtClean="0">
                <a:solidFill>
                  <a:srgbClr val="002060"/>
                </a:solidFill>
              </a:rPr>
              <a:t>Признак зарождающегося патриархата</a:t>
            </a:r>
          </a:p>
          <a:p>
            <a:r>
              <a:rPr lang="ru-RU" sz="3600" b="1" dirty="0" smtClean="0">
                <a:solidFill>
                  <a:srgbClr val="002060"/>
                </a:solidFill>
              </a:rPr>
              <a:t>Возвращение из волшебного мира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Конструкция сказки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Admin\Desktop\565777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71612"/>
            <a:ext cx="8358246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Классификация </a:t>
            </a:r>
            <a:r>
              <a:rPr lang="ru-RU" b="1" dirty="0" smtClean="0">
                <a:solidFill>
                  <a:srgbClr val="FF0000"/>
                </a:solidFill>
              </a:rPr>
              <a:t>волшебной</a:t>
            </a:r>
            <a:r>
              <a:rPr lang="ru-RU" b="1" dirty="0" smtClean="0">
                <a:solidFill>
                  <a:srgbClr val="002060"/>
                </a:solidFill>
              </a:rPr>
              <a:t> сказки</a:t>
            </a:r>
            <a:endParaRPr lang="ru-RU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600200"/>
          <a:ext cx="9144000" cy="516637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048000"/>
                <a:gridCol w="3048000"/>
                <a:gridCol w="3048000"/>
              </a:tblGrid>
              <a:tr h="156210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C00000"/>
                          </a:solidFill>
                        </a:rPr>
                        <a:t>Народная</a:t>
                      </a:r>
                    </a:p>
                    <a:p>
                      <a:pPr algn="ctr"/>
                      <a:r>
                        <a:rPr lang="ru-RU" sz="3200" b="1" dirty="0" smtClean="0">
                          <a:solidFill>
                            <a:srgbClr val="C00000"/>
                          </a:solidFill>
                        </a:rPr>
                        <a:t>(Фольклорная)</a:t>
                      </a:r>
                      <a:endParaRPr lang="ru-RU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C00000"/>
                          </a:solidFill>
                        </a:rPr>
                        <a:t>Литературная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C00000"/>
                          </a:solidFill>
                        </a:rPr>
                        <a:t>Авторская</a:t>
                      </a:r>
                      <a:endParaRPr lang="ru-RU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156210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Устная </a:t>
                      </a:r>
                      <a:endParaRPr lang="ru-RU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Письменная,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переписанная на бумагу</a:t>
                      </a:r>
                    </a:p>
                    <a:p>
                      <a:pPr algn="ctr"/>
                      <a:endParaRPr lang="ru-RU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Повышенная степень</a:t>
                      </a:r>
                      <a:r>
                        <a:rPr lang="ru-RU" sz="3200" b="1" baseline="0" dirty="0" smtClean="0">
                          <a:solidFill>
                            <a:srgbClr val="002060"/>
                          </a:solidFill>
                        </a:rPr>
                        <a:t> психологизма</a:t>
                      </a:r>
                      <a:endParaRPr lang="ru-RU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1562107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Персонажи-</a:t>
                      </a:r>
                      <a:r>
                        <a:rPr lang="ru-RU" sz="3200" b="1" baseline="0" dirty="0" smtClean="0">
                          <a:solidFill>
                            <a:srgbClr val="002060"/>
                          </a:solidFill>
                        </a:rPr>
                        <a:t> «</a:t>
                      </a:r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знаки»</a:t>
                      </a:r>
                      <a:endParaRPr lang="ru-RU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Персонажи-</a:t>
                      </a:r>
                      <a:r>
                        <a:rPr lang="ru-RU" sz="3200" b="1" baseline="0" dirty="0" smtClean="0">
                          <a:solidFill>
                            <a:srgbClr val="002060"/>
                          </a:solidFill>
                        </a:rPr>
                        <a:t> «</a:t>
                      </a:r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знаки»</a:t>
                      </a:r>
                    </a:p>
                    <a:p>
                      <a:pPr algn="ctr"/>
                      <a:endParaRPr lang="ru-RU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2060"/>
                          </a:solidFill>
                        </a:rPr>
                        <a:t>Персонажи- «образы»</a:t>
                      </a:r>
                      <a:endParaRPr lang="ru-RU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ru-RU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Приключенческая литература</a:t>
            </a:r>
            <a:endParaRPr lang="ru-RU" b="1" i="1" u="sng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Герой несчастный</a:t>
            </a: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Путешествие</a:t>
            </a: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Задача </a:t>
            </a: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Помощники </a:t>
            </a: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Восполнение</a:t>
            </a: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Возвращение </a:t>
            </a: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Счастье 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C:\Users\Admin\Desktop\327751_html_m9b564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28"/>
            <a:ext cx="9144000" cy="621510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000232" y="214290"/>
            <a:ext cx="5643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Конструкция детектива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«Карты </a:t>
            </a:r>
            <a:r>
              <a:rPr lang="ru-RU" dirty="0" err="1" smtClean="0"/>
              <a:t>Проппа</a:t>
            </a:r>
            <a:r>
              <a:rPr lang="ru-RU" dirty="0" smtClean="0"/>
              <a:t>» - 31 ситуация в народной сказке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214290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Возможность создания своей сказки</a:t>
            </a:r>
            <a:endParaRPr lang="ru-RU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0" y="5715016"/>
            <a:ext cx="9144000" cy="1142984"/>
          </a:xfrm>
          <a:prstGeom prst="roundRect">
            <a:avLst/>
          </a:prstGeom>
          <a:solidFill>
            <a:srgbClr val="EF951D"/>
          </a:solidFill>
          <a:ln>
            <a:solidFill>
              <a:srgbClr val="EF95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C:\Users\Admin\Desktop\IMG_07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71678"/>
            <a:ext cx="9144000" cy="4786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71604" y="274638"/>
            <a:ext cx="3071834" cy="72547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Итоги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28596" y="214290"/>
            <a:ext cx="4040188" cy="4000528"/>
          </a:xfrm>
        </p:spPr>
        <p:txBody>
          <a:bodyPr>
            <a:normAutofit/>
          </a:bodyPr>
          <a:lstStyle/>
          <a:p>
            <a:endParaRPr lang="ru-RU" dirty="0" smtClean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Система.</a:t>
            </a:r>
          </a:p>
          <a:p>
            <a:pPr marL="457200" indent="-457200"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Повышается интерес.</a:t>
            </a:r>
          </a:p>
          <a:p>
            <a:pPr marL="457200" indent="-457200"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Изменились подходы к анализу.</a:t>
            </a:r>
          </a:p>
          <a:p>
            <a:pPr marL="457200" indent="-457200"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Наличие самостоятельного творчества</a:t>
            </a: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sz="half" idx="2"/>
          </p:nvPr>
        </p:nvGraphicFramePr>
        <p:xfrm>
          <a:off x="500034" y="4214818"/>
          <a:ext cx="404019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8038"/>
                <a:gridCol w="808038"/>
                <a:gridCol w="808038"/>
                <a:gridCol w="808038"/>
                <a:gridCol w="808038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 год</a:t>
                      </a:r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 год</a:t>
                      </a:r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 год</a:t>
                      </a:r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r>
                        <a:rPr lang="ru-RU" baseline="0" dirty="0" smtClean="0"/>
                        <a:t> год</a:t>
                      </a:r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sz="quarter" idx="4"/>
          </p:nvPr>
        </p:nvGraphicFramePr>
        <p:xfrm>
          <a:off x="4643438" y="0"/>
          <a:ext cx="4214842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2" name="Прямая соединительная линия 11"/>
          <p:cNvCxnSpPr/>
          <p:nvPr/>
        </p:nvCxnSpPr>
        <p:spPr>
          <a:xfrm flipV="1">
            <a:off x="571472" y="5357826"/>
            <a:ext cx="714380" cy="35719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1285852" y="4786322"/>
            <a:ext cx="1643074" cy="57150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2928926" y="4643446"/>
            <a:ext cx="785818" cy="14287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V="1">
            <a:off x="571472" y="5572140"/>
            <a:ext cx="714380" cy="14287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1285852" y="5286388"/>
            <a:ext cx="857256" cy="285752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143108" y="6000768"/>
            <a:ext cx="1857388" cy="642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2010-2014</a:t>
            </a:r>
          </a:p>
          <a:p>
            <a:r>
              <a:rPr lang="ru-RU" dirty="0" smtClean="0"/>
              <a:t>2014-2016</a:t>
            </a:r>
            <a:endParaRPr lang="ru-RU" dirty="0"/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>
            <a:off x="3357554" y="6143644"/>
            <a:ext cx="500066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3357554" y="6429396"/>
            <a:ext cx="571504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3714744" y="4429132"/>
            <a:ext cx="785818" cy="21431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500034" y="1571612"/>
            <a:ext cx="4040188" cy="639762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Вывод:</a:t>
            </a:r>
          </a:p>
          <a:p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>
            <a:off x="0" y="2214554"/>
            <a:ext cx="5500694" cy="425452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уровень литературоведческой образованности у учащихся повысился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xfrm>
            <a:off x="5143504" y="2643182"/>
            <a:ext cx="3543296" cy="3482981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Гипотеза подтверждается</a:t>
            </a:r>
          </a:p>
          <a:p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Desktop\использованные\mota_ru_0032603-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8384300" cy="614366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928662" y="642918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Спасибо за внимание!</a:t>
            </a:r>
            <a:endParaRPr lang="ru-RU" sz="32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4-конечная звезда 6"/>
          <p:cNvSpPr/>
          <p:nvPr/>
        </p:nvSpPr>
        <p:spPr>
          <a:xfrm>
            <a:off x="642910" y="642918"/>
            <a:ext cx="642942" cy="928694"/>
          </a:xfrm>
          <a:prstGeom prst="star4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4-конечная звезда 7"/>
          <p:cNvSpPr/>
          <p:nvPr/>
        </p:nvSpPr>
        <p:spPr>
          <a:xfrm>
            <a:off x="642910" y="1928802"/>
            <a:ext cx="642942" cy="928694"/>
          </a:xfrm>
          <a:prstGeom prst="star4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4-конечная звезда 8"/>
          <p:cNvSpPr/>
          <p:nvPr/>
        </p:nvSpPr>
        <p:spPr>
          <a:xfrm>
            <a:off x="7215206" y="1357298"/>
            <a:ext cx="785818" cy="857256"/>
          </a:xfrm>
          <a:prstGeom prst="star4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4-конечная звезда 9"/>
          <p:cNvSpPr/>
          <p:nvPr/>
        </p:nvSpPr>
        <p:spPr>
          <a:xfrm>
            <a:off x="8001024" y="2928934"/>
            <a:ext cx="642942" cy="785818"/>
          </a:xfrm>
          <a:prstGeom prst="star4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4-конечная звезда 10"/>
          <p:cNvSpPr/>
          <p:nvPr/>
        </p:nvSpPr>
        <p:spPr>
          <a:xfrm>
            <a:off x="8072462" y="571480"/>
            <a:ext cx="642942" cy="785818"/>
          </a:xfrm>
          <a:prstGeom prst="star4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8215338" y="6072206"/>
            <a:ext cx="571504" cy="414358"/>
          </a:xfrm>
          <a:prstGeom prst="rect">
            <a:avLst/>
          </a:prstGeom>
          <a:solidFill>
            <a:srgbClr val="040404"/>
          </a:solidFill>
          <a:ln>
            <a:solidFill>
              <a:srgbClr val="0404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Дуга 15"/>
          <p:cNvSpPr/>
          <p:nvPr/>
        </p:nvSpPr>
        <p:spPr>
          <a:xfrm rot="10152904">
            <a:off x="4159091" y="3166932"/>
            <a:ext cx="1056472" cy="714380"/>
          </a:xfrm>
          <a:prstGeom prst="arc">
            <a:avLst>
              <a:gd name="adj1" fmla="val 12307813"/>
              <a:gd name="adj2" fmla="val 829805"/>
            </a:avLst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4-конечная звезда 16"/>
          <p:cNvSpPr/>
          <p:nvPr/>
        </p:nvSpPr>
        <p:spPr>
          <a:xfrm>
            <a:off x="4357686" y="3786190"/>
            <a:ext cx="142876" cy="214314"/>
          </a:xfrm>
          <a:prstGeom prst="star4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3506</TotalTime>
  <Words>644</Words>
  <Application>Microsoft Office PowerPoint</Application>
  <PresentationFormat>Экран (4:3)</PresentationFormat>
  <Paragraphs>152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Тема исследования:</vt:lpstr>
      <vt:lpstr>Проблема:</vt:lpstr>
      <vt:lpstr>Обоснование актуальности:</vt:lpstr>
      <vt:lpstr>Объект исследования     Предмет исследования</vt:lpstr>
      <vt:lpstr>Цель исследования:     раскрытие исторических корней, закономерностей в структуре волшебной сказки</vt:lpstr>
      <vt:lpstr>Задачи: </vt:lpstr>
      <vt:lpstr>Структурные компоненты исследования:</vt:lpstr>
      <vt:lpstr>План  исследования: </vt:lpstr>
      <vt:lpstr>История человека</vt:lpstr>
      <vt:lpstr>Историко-жанровая классификация народных сказок</vt:lpstr>
      <vt:lpstr>Слайд 11</vt:lpstr>
      <vt:lpstr>Происхождение волшебной сказки</vt:lpstr>
      <vt:lpstr>Завязка </vt:lpstr>
      <vt:lpstr>Царевна в темнице</vt:lpstr>
      <vt:lpstr>Избушка </vt:lpstr>
      <vt:lpstr>Русский дух</vt:lpstr>
      <vt:lpstr>Накормить, напоить</vt:lpstr>
      <vt:lpstr>Баба-яга</vt:lpstr>
      <vt:lpstr>Лес </vt:lpstr>
      <vt:lpstr>Путешествие в волшебный мир </vt:lpstr>
      <vt:lpstr>Конструкция сказки</vt:lpstr>
      <vt:lpstr>Классификация волшебной сказки</vt:lpstr>
      <vt:lpstr> Приключенческая литература</vt:lpstr>
      <vt:lpstr>Слайд 24</vt:lpstr>
      <vt:lpstr>Слайд 25</vt:lpstr>
      <vt:lpstr>Итоги</vt:lpstr>
      <vt:lpstr>Слайд 27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311</cp:revision>
  <dcterms:created xsi:type="dcterms:W3CDTF">2016-02-20T19:36:25Z</dcterms:created>
  <dcterms:modified xsi:type="dcterms:W3CDTF">2022-03-09T18:20:24Z</dcterms:modified>
</cp:coreProperties>
</file>