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7" r:id="rId3"/>
    <p:sldId id="268" r:id="rId4"/>
    <p:sldId id="258" r:id="rId5"/>
    <p:sldId id="269" r:id="rId6"/>
    <p:sldId id="259" r:id="rId7"/>
    <p:sldId id="257" r:id="rId8"/>
    <p:sldId id="260" r:id="rId9"/>
    <p:sldId id="275" r:id="rId10"/>
    <p:sldId id="272" r:id="rId11"/>
    <p:sldId id="273" r:id="rId12"/>
    <p:sldId id="264" r:id="rId13"/>
    <p:sldId id="266" r:id="rId14"/>
    <p:sldId id="265" r:id="rId15"/>
    <p:sldId id="276" r:id="rId16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CCECFF"/>
    <a:srgbClr val="CFFDE1"/>
    <a:srgbClr val="295E55"/>
    <a:srgbClr val="006600"/>
    <a:srgbClr val="00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/>
    <p:restoredTop sz="94673"/>
  </p:normalViewPr>
  <p:slideViewPr>
    <p:cSldViewPr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110F2-C2A8-431B-A67D-F32518F8EEBE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5E6C80-25C7-49E0-82B6-19A69EC016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Этап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отивации.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-Как вы думаете, в чём красота этих людей?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-Красота человека, главным образом,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его личных качествах: доброте, ответственности.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Определение темы, цели, этапов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работы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конечного продукта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Работа в группах. Обсуждение, отбор информации, выводы.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Ученики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риходят к выводу: красота человека в его доброте, ответственности.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Выработка критериев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Работа в группах по созданию модели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Обсуждение стихотворения. Можно ли героя назвать</a:t>
            </a:r>
            <a:r>
              <a:rPr lang="ru-RU" baseline="0" dirty="0" smtClean="0"/>
              <a:t> ответственным? Почему?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Определение темы, цели, этапов</a:t>
            </a:r>
            <a:r>
              <a:rPr lang="ru-RU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работы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конечного продукта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Меры помощи для работы с ситуациями-коллизиями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Ситуации</a:t>
            </a:r>
            <a:r>
              <a:rPr lang="ru-RU" baseline="0" dirty="0" smtClean="0"/>
              <a:t>-коллизии для обсуждения в группах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Представление работы в группах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5E6C80-25C7-49E0-82B6-19A69EC0168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364CD-74A2-4032-A573-471882961EC7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9256D-CBE4-4A36-9B68-8B07FE17B9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C3442B54-3E3D-0F4A-A62E-4FB4ABFC7A8A}"/>
              </a:ext>
            </a:extLst>
          </p:cNvPr>
          <p:cNvSpPr/>
          <p:nvPr/>
        </p:nvSpPr>
        <p:spPr>
          <a:xfrm>
            <a:off x="2915816" y="2283718"/>
            <a:ext cx="49685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  <a:latin typeface="Kazimir" panose="02070503070706040303" pitchFamily="18" charset="0"/>
              </a:rPr>
              <a:t>Категория </a:t>
            </a:r>
            <a:r>
              <a:rPr lang="ru-RU" sz="1100" dirty="0" err="1">
                <a:solidFill>
                  <a:schemeClr val="bg1"/>
                </a:solidFill>
                <a:latin typeface="Kazimir" panose="02070503070706040303" pitchFamily="18" charset="0"/>
              </a:rPr>
              <a:t>I</a:t>
            </a:r>
            <a:r>
              <a:rPr lang="ru-RU" sz="1100" dirty="0">
                <a:solidFill>
                  <a:schemeClr val="bg1"/>
                </a:solidFill>
                <a:latin typeface="Kazimir" panose="02070503070706040303" pitchFamily="18" charset="0"/>
              </a:rPr>
              <a:t>. Номинация «Воспитание в </a:t>
            </a:r>
            <a:r>
              <a:rPr lang="ru-RU" sz="1100" dirty="0" smtClean="0">
                <a:solidFill>
                  <a:schemeClr val="bg1"/>
                </a:solidFill>
                <a:latin typeface="Kazimir" panose="02070503070706040303" pitchFamily="18" charset="0"/>
              </a:rPr>
              <a:t>образовательной предметах»</a:t>
            </a:r>
            <a:endParaRPr lang="ru-RU" sz="1100" dirty="0">
              <a:solidFill>
                <a:schemeClr val="bg1"/>
              </a:solidFill>
              <a:latin typeface="Kazimir" panose="02070503070706040303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12C1C208-A4F5-B946-83DB-5FB898CD0EAD}"/>
              </a:ext>
            </a:extLst>
          </p:cNvPr>
          <p:cNvSpPr/>
          <p:nvPr/>
        </p:nvSpPr>
        <p:spPr>
          <a:xfrm>
            <a:off x="2915816" y="2931790"/>
            <a:ext cx="574238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Gotham Pro Medium" panose="02000503040000020004" pitchFamily="2" charset="0"/>
                <a:cs typeface="Gotham Pro Medium" panose="02000503040000020004" pitchFamily="2" charset="0"/>
              </a:rPr>
              <a:t>НА </a:t>
            </a:r>
            <a:r>
              <a:rPr lang="ru-RU" sz="1400" dirty="0" smtClean="0">
                <a:solidFill>
                  <a:schemeClr val="bg1"/>
                </a:solidFill>
                <a:latin typeface="Gotham Pro Medium" panose="02000503040000020004" pitchFamily="2" charset="0"/>
                <a:cs typeface="Gotham Pro Medium" panose="02000503040000020004" pitchFamily="2" charset="0"/>
              </a:rPr>
              <a:t>ТЕМУ «Духовная красота человека»</a:t>
            </a:r>
            <a:endParaRPr lang="ru-RU" sz="1400" dirty="0">
              <a:solidFill>
                <a:schemeClr val="bg1"/>
              </a:solidFill>
              <a:latin typeface="Gotham Pro Medium" panose="02000503040000020004" pitchFamily="2" charset="0"/>
              <a:cs typeface="Gotham Pro Medium" panose="02000503040000020004" pitchFamily="2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554C26F7-13AF-D94B-A54D-0D860A74FC74}"/>
              </a:ext>
            </a:extLst>
          </p:cNvPr>
          <p:cNvSpPr/>
          <p:nvPr/>
        </p:nvSpPr>
        <p:spPr>
          <a:xfrm>
            <a:off x="3312368" y="408391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1200" dirty="0" smtClean="0">
                <a:solidFill>
                  <a:schemeClr val="bg1"/>
                </a:solidFill>
                <a:latin typeface="Gotham Pro" panose="02000503040000020004" pitchFamily="2" charset="0"/>
                <a:cs typeface="Gotham Pro" panose="02000503040000020004" pitchFamily="2" charset="0"/>
              </a:rPr>
              <a:t>Юхтанова Лада Ивановна</a:t>
            </a:r>
            <a:endParaRPr lang="ru-RU" sz="1200" dirty="0">
              <a:solidFill>
                <a:schemeClr val="bg1"/>
              </a:solidFill>
              <a:latin typeface="Gotham Pro" panose="02000503040000020004" pitchFamily="2" charset="0"/>
              <a:cs typeface="Gotham Pro" panose="02000503040000020004" pitchFamily="2" charset="0"/>
            </a:endParaRPr>
          </a:p>
          <a:p>
            <a:pPr algn="r"/>
            <a:r>
              <a:rPr lang="ru-RU" sz="1200" dirty="0">
                <a:solidFill>
                  <a:schemeClr val="bg1"/>
                </a:solidFill>
                <a:latin typeface="Gotham Pro" panose="02000503040000020004" pitchFamily="2" charset="0"/>
                <a:cs typeface="Gotham Pro" panose="02000503040000020004" pitchFamily="2" charset="0"/>
              </a:rPr>
              <a:t>учитель начальных классов.</a:t>
            </a:r>
          </a:p>
          <a:p>
            <a:pPr algn="r"/>
            <a:r>
              <a:rPr lang="ru-RU" sz="1200" dirty="0" smtClean="0">
                <a:solidFill>
                  <a:schemeClr val="bg1"/>
                </a:solidFill>
                <a:latin typeface="Gotham Pro" panose="02000503040000020004" pitchFamily="2" charset="0"/>
                <a:cs typeface="Gotham Pro" panose="02000503040000020004" pitchFamily="2" charset="0"/>
              </a:rPr>
              <a:t>МОУ «НШДС№1»</a:t>
            </a:r>
          </a:p>
          <a:p>
            <a:pPr algn="r"/>
            <a:r>
              <a:rPr lang="ru-RU" sz="1200" dirty="0" smtClean="0">
                <a:solidFill>
                  <a:schemeClr val="bg1"/>
                </a:solidFill>
                <a:latin typeface="Gotham Pro" panose="02000503040000020004" pitchFamily="2" charset="0"/>
                <a:cs typeface="Gotham Pro" panose="02000503040000020004" pitchFamily="2" charset="0"/>
              </a:rPr>
              <a:t>Г. Ухта</a:t>
            </a:r>
            <a:endParaRPr lang="ru-RU" sz="1200" dirty="0">
              <a:solidFill>
                <a:schemeClr val="bg1"/>
              </a:solidFill>
              <a:latin typeface="Gotham Pro" panose="02000503040000020004" pitchFamily="2" charset="0"/>
              <a:cs typeface="Gotham Pro" panose="020005030400000200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5500726" cy="500066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rgbClr val="0070C0"/>
                </a:solidFill>
                <a:latin typeface="Gotham Pro Medium" pitchFamily="2" charset="0"/>
                <a:cs typeface="Gotham Pro Medium" pitchFamily="2" charset="0"/>
              </a:rPr>
              <a:t>        Красота человека </a:t>
            </a:r>
            <a:endParaRPr lang="ru-RU" sz="1600" b="1" dirty="0">
              <a:solidFill>
                <a:srgbClr val="0070C0"/>
              </a:solidFill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pic>
        <p:nvPicPr>
          <p:cNvPr id="9" name="Picture 5" descr="C:\Users\Admin\Desktop\Новая папка (2)\original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642924"/>
            <a:ext cx="2357454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7" descr="C:\Users\Admin\Desktop\Новая папка (2)\original (4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43240" y="2643188"/>
            <a:ext cx="1928826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9" descr="C:\Users\Admin\Desktop\Новая папка (2)\7052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1802" y="571486"/>
            <a:ext cx="2000264" cy="208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0" descr="C:\Users\Admin\Desktop\Новая папка (2)\original (3)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10" y="2739908"/>
            <a:ext cx="2214578" cy="2403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Admin\Desktop\Новая папка (2)\3528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72198" y="142858"/>
            <a:ext cx="2166926" cy="156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 descr="C:\Users\Admin\Desktop\Новая папка (2)\7033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207219" y="1310761"/>
            <a:ext cx="2936681" cy="3475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5715040" cy="71438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Gotham Pro Medium" pitchFamily="2" charset="0"/>
                <a:cs typeface="Gotham Pro Medium" pitchFamily="2" charset="0"/>
              </a:rPr>
              <a:t>В чём истинная красота человека?</a:t>
            </a:r>
            <a:endParaRPr lang="ru-RU" sz="28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14890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14480" y="1142990"/>
            <a:ext cx="564360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Цель: определение критериев настоящей красоты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План работы:</a:t>
            </a:r>
          </a:p>
          <a:p>
            <a:pPr algn="ctr"/>
            <a:endParaRPr lang="ru-RU" sz="2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Название мини-проекта: </a:t>
            </a:r>
          </a:p>
          <a:p>
            <a:pPr algn="ctr"/>
            <a:r>
              <a:rPr lang="ru-RU" sz="2400" b="1" dirty="0" smtClean="0">
                <a:solidFill>
                  <a:srgbClr val="7030A0"/>
                </a:solidFill>
              </a:rPr>
              <a:t>«Истинная красота»</a:t>
            </a:r>
          </a:p>
          <a:p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6500858" cy="71438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Kazimir"/>
                <a:cs typeface="Gotham Pro Medium" pitchFamily="2" charset="0"/>
              </a:rPr>
              <a:t>В чём истинная красота человека</a:t>
            </a:r>
            <a:br>
              <a:rPr lang="ru-RU" sz="2400" dirty="0" smtClean="0">
                <a:latin typeface="Kazimir"/>
                <a:cs typeface="Gotham Pro Medium" pitchFamily="2" charset="0"/>
              </a:rPr>
            </a:br>
            <a:r>
              <a:rPr lang="ru-RU" sz="2400" dirty="0" smtClean="0">
                <a:latin typeface="Kazimir"/>
                <a:cs typeface="Gotham Pro Medium" pitchFamily="2" charset="0"/>
              </a:rPr>
              <a:t>план:</a:t>
            </a:r>
            <a:endParaRPr lang="ru-RU" sz="1600" dirty="0">
              <a:latin typeface="Kazimir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6" y="-1143026"/>
            <a:ext cx="4143404" cy="5366875"/>
          </a:xfrm>
          <a:prstGeom prst="rect">
            <a:avLst/>
          </a:prstGeom>
        </p:spPr>
      </p:pic>
      <p:sp>
        <p:nvSpPr>
          <p:cNvPr id="9" name="Oval 3"/>
          <p:cNvSpPr>
            <a:spLocks noChangeArrowheads="1"/>
          </p:cNvSpPr>
          <p:nvPr/>
        </p:nvSpPr>
        <p:spPr bwMode="auto">
          <a:xfrm>
            <a:off x="2357422" y="928676"/>
            <a:ext cx="4495800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342900" indent="-342900" algn="ctr">
              <a:buAutoNum type="arabicPeriod"/>
            </a:pPr>
            <a:r>
              <a:rPr lang="ru-RU" dirty="0" smtClean="0"/>
              <a:t>Что такое «доброта»?</a:t>
            </a:r>
          </a:p>
          <a:p>
            <a:pPr marL="342900" indent="-342900" algn="ctr">
              <a:buAutoNum type="arabicPeriod"/>
            </a:pPr>
            <a:r>
              <a:rPr lang="ru-RU" dirty="0" smtClean="0"/>
              <a:t>Что значит «ответственность»?</a:t>
            </a:r>
            <a:endParaRPr lang="ru-RU" dirty="0"/>
          </a:p>
        </p:txBody>
      </p:sp>
      <p:sp>
        <p:nvSpPr>
          <p:cNvPr id="10" name="Oval 4"/>
          <p:cNvSpPr txBox="1">
            <a:spLocks noChangeArrowheads="1"/>
          </p:cNvSpPr>
          <p:nvPr/>
        </p:nvSpPr>
        <p:spPr>
          <a:xfrm>
            <a:off x="2214546" y="2214560"/>
            <a:ext cx="4857784" cy="1143008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  <a:round/>
          </a:ln>
        </p:spPr>
        <p:txBody>
          <a:bodyPr/>
          <a:lstStyle/>
          <a:p>
            <a:pPr marL="342900" lvl="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dirty="0" smtClean="0"/>
              <a:t>3.</a:t>
            </a:r>
            <a:r>
              <a:rPr lang="ru-RU" sz="1600" b="1" dirty="0" smtClean="0">
                <a:latin typeface="+mj-lt"/>
              </a:rPr>
              <a:t> Каковы критерии ответственности?</a:t>
            </a:r>
          </a:p>
          <a:p>
            <a:pPr marL="342900" lvl="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sz="1600" b="1" dirty="0" smtClean="0">
                <a:latin typeface="+mj-lt"/>
              </a:rPr>
              <a:t>Модель ответственного поведения</a:t>
            </a:r>
            <a:endParaRPr lang="ru-RU" sz="1400" dirty="0" smtClean="0"/>
          </a:p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" name="Oval 5"/>
          <p:cNvSpPr>
            <a:spLocks noChangeArrowheads="1"/>
          </p:cNvSpPr>
          <p:nvPr/>
        </p:nvSpPr>
        <p:spPr bwMode="auto">
          <a:xfrm>
            <a:off x="2571736" y="3571882"/>
            <a:ext cx="4214842" cy="106203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342900" lvl="0" indent="-342900" algn="ctr">
              <a:lnSpc>
                <a:spcPct val="80000"/>
              </a:lnSpc>
              <a:spcBef>
                <a:spcPct val="20000"/>
              </a:spcBef>
              <a:defRPr/>
            </a:pPr>
            <a:r>
              <a:rPr lang="ru-RU" dirty="0" smtClean="0"/>
              <a:t>Истинная красота</a:t>
            </a:r>
            <a:endParaRPr lang="ru-RU" dirty="0"/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4643438" y="1928808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" name="Line 9"/>
          <p:cNvSpPr>
            <a:spLocks noChangeShapeType="1"/>
          </p:cNvSpPr>
          <p:nvPr/>
        </p:nvSpPr>
        <p:spPr bwMode="auto">
          <a:xfrm>
            <a:off x="4643438" y="3357568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5500726" cy="1214446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latin typeface="Kazimir" pitchFamily="2" charset="-52"/>
              </a:rPr>
              <a:t/>
            </a:r>
            <a:br>
              <a:rPr lang="en-US" sz="2400" b="1" dirty="0">
                <a:latin typeface="Kazimir" pitchFamily="2" charset="-52"/>
              </a:rPr>
            </a:br>
            <a:r>
              <a:rPr lang="ru-RU" sz="1600" b="1" dirty="0" smtClean="0">
                <a:latin typeface="Kazimir" pitchFamily="2" charset="-52"/>
              </a:rPr>
              <a:t>Выводы</a:t>
            </a:r>
            <a:br>
              <a:rPr lang="ru-RU" sz="1600" b="1" dirty="0" smtClean="0">
                <a:latin typeface="Kazimir" pitchFamily="2" charset="-52"/>
              </a:rPr>
            </a:br>
            <a:r>
              <a:rPr lang="ru-RU" sz="1600" b="1" dirty="0" smtClean="0">
                <a:latin typeface="Kazimir" pitchFamily="2" charset="-52"/>
              </a:rPr>
              <a:t>Доброта – </a:t>
            </a:r>
            <a:br>
              <a:rPr lang="ru-RU" sz="1600" b="1" dirty="0" smtClean="0">
                <a:latin typeface="Kazimir" pitchFamily="2" charset="-52"/>
              </a:rPr>
            </a:br>
            <a:r>
              <a:rPr lang="ru-RU" sz="1600" b="1" dirty="0" smtClean="0">
                <a:latin typeface="Kazimir" pitchFamily="2" charset="-52"/>
              </a:rPr>
              <a:t>          Ответственность - </a:t>
            </a:r>
            <a:endParaRPr lang="ru-RU" sz="16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00164" y="1714494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85786" y="1571618"/>
            <a:ext cx="278608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нравственная ценность, характеристика человека, проявляющаяся в деятельности, помощь ближнему </a:t>
            </a:r>
            <a:endParaRPr lang="ru-RU" b="1" i="1" dirty="0">
              <a:solidFill>
                <a:srgbClr val="7030A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14942" y="1714494"/>
            <a:ext cx="35718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черта характера, которая говорит о том, что человек отвечает за свой самостоятельный нравственный выбор. 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В Православии – ответственность перед Богом</a:t>
            </a:r>
            <a:endParaRPr lang="ru-RU" b="1" i="1" dirty="0">
              <a:solidFill>
                <a:srgbClr val="7030A0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rot="5400000">
            <a:off x="1320777" y="1250147"/>
            <a:ext cx="500860" cy="2865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857620" y="1357304"/>
            <a:ext cx="1643074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5286412" cy="714380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solidFill>
                  <a:srgbClr val="270BF5"/>
                </a:solidFill>
              </a:rPr>
              <a:t>Критерии ответственного поведения</a:t>
            </a:r>
            <a:r>
              <a:rPr lang="ru-RU" sz="2400" dirty="0" smtClean="0"/>
              <a:t>:</a:t>
            </a:r>
            <a:endParaRPr lang="ru-RU" sz="16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357290" y="857238"/>
            <a:ext cx="7143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2800" b="1" i="1" dirty="0" smtClean="0">
                <a:solidFill>
                  <a:srgbClr val="6600CC"/>
                </a:solidFill>
                <a:latin typeface="Agency FB" pitchFamily="34" charset="0"/>
              </a:rPr>
              <a:t>Выполнение поручений, обязанностей, </a:t>
            </a:r>
          </a:p>
          <a:p>
            <a:pPr marL="514350" indent="-514350">
              <a:buAutoNum type="arabicPeriod"/>
            </a:pPr>
            <a:r>
              <a:rPr lang="ru-RU" sz="2800" b="1" i="1" dirty="0" smtClean="0">
                <a:solidFill>
                  <a:srgbClr val="6600CC"/>
                </a:solidFill>
                <a:latin typeface="Agency FB" pitchFamily="34" charset="0"/>
              </a:rPr>
              <a:t>доведение дел до конца</a:t>
            </a:r>
          </a:p>
          <a:p>
            <a:r>
              <a:rPr lang="ru-RU" sz="2800" b="1" i="1" dirty="0" smtClean="0">
                <a:solidFill>
                  <a:srgbClr val="6600CC"/>
                </a:solidFill>
                <a:latin typeface="Agency FB" pitchFamily="34" charset="0"/>
              </a:rPr>
              <a:t>3. Обдумывание своих поступков</a:t>
            </a:r>
          </a:p>
          <a:p>
            <a:r>
              <a:rPr lang="ru-RU" sz="2800" b="1" i="1" dirty="0" smtClean="0">
                <a:solidFill>
                  <a:srgbClr val="6600CC"/>
                </a:solidFill>
                <a:latin typeface="Agency FB" pitchFamily="34" charset="0"/>
              </a:rPr>
              <a:t>4. Исполнение без подсказки, напоминаний</a:t>
            </a:r>
            <a:endParaRPr lang="en-US" sz="2800" b="1" i="1" dirty="0" smtClean="0">
              <a:solidFill>
                <a:srgbClr val="6600CC"/>
              </a:solidFill>
              <a:latin typeface="Agency FB" pitchFamily="34" charset="0"/>
            </a:endParaRPr>
          </a:p>
          <a:p>
            <a:r>
              <a:rPr lang="ru-RU" sz="2800" b="1" i="1" dirty="0" smtClean="0">
                <a:solidFill>
                  <a:srgbClr val="6600CC"/>
                </a:solidFill>
                <a:latin typeface="Agency FB" pitchFamily="34" charset="0"/>
              </a:rPr>
              <a:t>5. Выполнение обещаний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214296"/>
            <a:ext cx="5572164" cy="1714512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latin typeface="Kazimir"/>
              </a:rPr>
              <a:t>Какую модель поведения вы могли бы предложить?</a:t>
            </a:r>
            <a:endParaRPr lang="ru-RU" sz="1600" dirty="0">
              <a:latin typeface="Kazimir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286000" y="1833086"/>
            <a:ext cx="550071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</a:rPr>
              <a:t>Ситуация выбора – </a:t>
            </a:r>
          </a:p>
          <a:p>
            <a:r>
              <a:rPr lang="ru-RU" sz="2800" b="1" i="1" dirty="0" smtClean="0">
                <a:solidFill>
                  <a:srgbClr val="7030A0"/>
                </a:solidFill>
              </a:rPr>
              <a:t>Осознание -</a:t>
            </a:r>
          </a:p>
          <a:p>
            <a:r>
              <a:rPr lang="ru-RU" sz="2800" b="1" i="1" dirty="0" smtClean="0">
                <a:solidFill>
                  <a:srgbClr val="7030A0"/>
                </a:solidFill>
              </a:rPr>
              <a:t>Выбор в пользу добра - </a:t>
            </a:r>
          </a:p>
          <a:p>
            <a:r>
              <a:rPr lang="ru-RU" sz="2800" b="1" i="1" dirty="0" smtClean="0">
                <a:solidFill>
                  <a:srgbClr val="7030A0"/>
                </a:solidFill>
              </a:rPr>
              <a:t>Ответственность за свой выбор.</a:t>
            </a:r>
          </a:p>
          <a:p>
            <a:endParaRPr lang="ru-RU" sz="2400" b="1" dirty="0" smtClean="0"/>
          </a:p>
          <a:p>
            <a:endParaRPr lang="ru-RU" sz="2400" b="1" dirty="0" smtClean="0"/>
          </a:p>
          <a:p>
            <a:endParaRPr lang="ru-RU" sz="2400" b="1" dirty="0" smtClean="0"/>
          </a:p>
        </p:txBody>
      </p:sp>
      <p:sp>
        <p:nvSpPr>
          <p:cNvPr id="10" name="Овал 9"/>
          <p:cNvSpPr/>
          <p:nvPr/>
        </p:nvSpPr>
        <p:spPr>
          <a:xfrm>
            <a:off x="1142976" y="4000510"/>
            <a:ext cx="914400" cy="9144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214414" y="1571618"/>
            <a:ext cx="914400" cy="9144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6215074" y="1571618"/>
            <a:ext cx="914400" cy="9144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6500826" y="3857634"/>
            <a:ext cx="914400" cy="91440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6978387">
            <a:off x="1071165" y="3003426"/>
            <a:ext cx="978408" cy="4846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3571868" y="1428742"/>
            <a:ext cx="978408" cy="4846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20987715">
            <a:off x="6727712" y="2625551"/>
            <a:ext cx="484632" cy="978408"/>
          </a:xfrm>
          <a:prstGeom prst="down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85725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Kazimir" pitchFamily="2" charset="-52"/>
              </a:rPr>
              <a:t>                        О человечестве          А. Л. </a:t>
            </a:r>
            <a:r>
              <a:rPr lang="ru-RU" sz="2400" b="1" dirty="0" err="1" smtClean="0">
                <a:latin typeface="Kazimir" pitchFamily="2" charset="-52"/>
              </a:rPr>
              <a:t>Барто</a:t>
            </a:r>
            <a:r>
              <a:rPr lang="en-US" sz="2400" b="1" dirty="0">
                <a:latin typeface="Kazimir" pitchFamily="2" charset="-52"/>
              </a:rPr>
              <a:t/>
            </a:r>
            <a:br>
              <a:rPr lang="en-US" sz="2400" b="1" dirty="0">
                <a:latin typeface="Kazimir" pitchFamily="2" charset="-52"/>
              </a:rPr>
            </a:br>
            <a:endParaRPr lang="ru-RU" sz="1600" dirty="0">
              <a:latin typeface="Gotham Pro Medium" pitchFamily="2" charset="0"/>
              <a:cs typeface="Gotham Pro Medium" pitchFamily="2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1"/>
          </p:nvPr>
        </p:nvSpPr>
        <p:spPr>
          <a:xfrm>
            <a:off x="1785918" y="428610"/>
            <a:ext cx="2928958" cy="442915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Готов для человечества 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Он многое свершить.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Но торопиться нечего,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Зачем ему спешить?</a:t>
            </a:r>
          </a:p>
          <a:p>
            <a:pPr>
              <a:lnSpc>
                <a:spcPct val="80000"/>
              </a:lnSpc>
              <a:buNone/>
            </a:pPr>
            <a:endParaRPr lang="ru-RU" sz="1600" b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>
              <a:lnSpc>
                <a:spcPct val="80000"/>
              </a:lnSpc>
              <a:buNone/>
            </a:pPr>
            <a:endParaRPr lang="ru-RU" sz="1600" b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Дед от простуды лечится,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Лекарства дать велит,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Но он не человечество,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Он старый инвалид.</a:t>
            </a:r>
          </a:p>
          <a:p>
            <a:pPr>
              <a:lnSpc>
                <a:spcPct val="80000"/>
              </a:lnSpc>
              <a:buNone/>
            </a:pPr>
            <a:endParaRPr lang="ru-RU" sz="1600" b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>
              <a:lnSpc>
                <a:spcPct val="80000"/>
              </a:lnSpc>
              <a:buNone/>
            </a:pPr>
            <a:endParaRPr lang="ru-RU" sz="1600" b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С утра Наташка мечется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(Гуляйте с ней с утра!)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Она не человечество, 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А младшая сестра.</a:t>
            </a:r>
          </a:p>
          <a:p>
            <a:endParaRPr lang="ru-RU" sz="1200" dirty="0"/>
          </a:p>
        </p:txBody>
      </p:sp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>
            <a:off x="4500562" y="1071552"/>
            <a:ext cx="3609972" cy="3394472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Когда судьбой назначено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Вселенную спасти,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Зачем сестрёнку младшую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На скверике пасти?!</a:t>
            </a:r>
          </a:p>
          <a:p>
            <a:pPr>
              <a:lnSpc>
                <a:spcPct val="80000"/>
              </a:lnSpc>
              <a:buNone/>
            </a:pPr>
            <a:endParaRPr lang="ru-RU" sz="1600" b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Пока ещё он подвига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Себе не приглядел,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А дома(что поделаешь!)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Нет подходящих дел!</a:t>
            </a:r>
          </a:p>
          <a:p>
            <a:pPr>
              <a:lnSpc>
                <a:spcPct val="80000"/>
              </a:lnSpc>
              <a:buNone/>
            </a:pPr>
            <a:endParaRPr lang="ru-RU" sz="1600" b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>
              <a:lnSpc>
                <a:spcPct val="80000"/>
              </a:lnSpc>
              <a:buNone/>
            </a:pPr>
            <a:endParaRPr lang="ru-RU" sz="1600" b="1" dirty="0" smtClean="0">
              <a:solidFill>
                <a:srgbClr val="7030A0"/>
              </a:solidFill>
              <a:latin typeface="Constantia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В своём платочке клетчатом 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В углу ревёт сестра: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-Я тоже человечество!</a:t>
            </a:r>
          </a:p>
          <a:p>
            <a:pPr>
              <a:lnSpc>
                <a:spcPct val="80000"/>
              </a:lnSpc>
              <a:buNone/>
            </a:pPr>
            <a:r>
              <a:rPr lang="ru-RU" sz="1600" b="1" dirty="0" smtClean="0">
                <a:solidFill>
                  <a:srgbClr val="7030A0"/>
                </a:solidFill>
                <a:latin typeface="Constantia" pitchFamily="18" charset="0"/>
              </a:rPr>
              <a:t>И мне гулять пора!</a:t>
            </a:r>
          </a:p>
          <a:p>
            <a:pPr>
              <a:lnSpc>
                <a:spcPct val="80000"/>
              </a:lnSpc>
              <a:buNone/>
            </a:pPr>
            <a:r>
              <a:rPr lang="ru-RU" sz="1600" dirty="0" smtClean="0">
                <a:solidFill>
                  <a:srgbClr val="FF0000"/>
                </a:solidFill>
              </a:rPr>
              <a:t>                   </a:t>
            </a:r>
          </a:p>
          <a:p>
            <a:endParaRPr lang="ru-RU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714412" y="500048"/>
            <a:ext cx="3929090" cy="5000660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36" y="-571522"/>
            <a:ext cx="4143404" cy="5366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5715040" cy="71438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Gotham Pro Medium" pitchFamily="2" charset="0"/>
                <a:cs typeface="Gotham Pro Medium" pitchFamily="2" charset="0"/>
              </a:rPr>
              <a:t>Как можно назвать поведение этого героя?</a:t>
            </a:r>
            <a:endParaRPr lang="ru-RU" sz="28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14890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714480" y="1142990"/>
            <a:ext cx="5643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142858"/>
            <a:ext cx="2971792" cy="714380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660066"/>
                </a:solidFill>
                <a:latin typeface="French Script MT" pitchFamily="66" charset="0"/>
              </a:rPr>
              <a:t>Шаги помощи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16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857224" y="785800"/>
            <a:ext cx="792961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660033"/>
                </a:solidFill>
              </a:rPr>
              <a:t>1.Ознакомьтесь с ситуациями. Выберите одну. Как будете выбирать?</a:t>
            </a:r>
          </a:p>
          <a:p>
            <a:r>
              <a:rPr lang="ru-RU" sz="2400" dirty="0" smtClean="0">
                <a:solidFill>
                  <a:srgbClr val="660033"/>
                </a:solidFill>
              </a:rPr>
              <a:t>2.Представьте себя в этой роли.</a:t>
            </a:r>
          </a:p>
          <a:p>
            <a:r>
              <a:rPr lang="ru-RU" sz="2400" dirty="0" smtClean="0">
                <a:solidFill>
                  <a:srgbClr val="660033"/>
                </a:solidFill>
              </a:rPr>
              <a:t>3.Выберите, как поступить, опираясь на разработанную модель.</a:t>
            </a:r>
          </a:p>
          <a:p>
            <a:r>
              <a:rPr lang="ru-RU" sz="2400" dirty="0" smtClean="0">
                <a:solidFill>
                  <a:srgbClr val="660033"/>
                </a:solidFill>
              </a:rPr>
              <a:t>4.Обсудите в группах.</a:t>
            </a:r>
          </a:p>
          <a:p>
            <a:r>
              <a:rPr lang="ru-RU" sz="2400" dirty="0" smtClean="0">
                <a:solidFill>
                  <a:srgbClr val="660033"/>
                </a:solidFill>
              </a:rPr>
              <a:t>5.Создайте продукт (правило, модель, критерий своего поведения)</a:t>
            </a:r>
          </a:p>
          <a:p>
            <a:r>
              <a:rPr lang="ru-RU" sz="2400" dirty="0" smtClean="0">
                <a:solidFill>
                  <a:srgbClr val="660033"/>
                </a:solidFill>
              </a:rPr>
              <a:t>6.Сделайте вывод: с чего начинается ответственность?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142858"/>
            <a:ext cx="4786346" cy="571504"/>
          </a:xfrm>
        </p:spPr>
        <p:txBody>
          <a:bodyPr>
            <a:normAutofit fontScale="90000"/>
          </a:bodyPr>
          <a:lstStyle/>
          <a:p>
            <a:pPr algn="l"/>
            <a:r>
              <a:rPr lang="en-US" sz="2400" b="1" dirty="0">
                <a:latin typeface="Kazimir" pitchFamily="2" charset="-52"/>
              </a:rPr>
              <a:t/>
            </a:r>
            <a:br>
              <a:rPr lang="en-US" sz="2400" b="1" dirty="0">
                <a:latin typeface="Kazimir" pitchFamily="2" charset="-52"/>
              </a:rPr>
            </a:br>
            <a:r>
              <a:rPr lang="ru-RU" sz="2400" b="1" dirty="0" smtClean="0">
                <a:latin typeface="Kazimir" pitchFamily="2" charset="-52"/>
              </a:rPr>
              <a:t>Ситуации…</a:t>
            </a:r>
            <a:br>
              <a:rPr lang="ru-RU" sz="2400" b="1" dirty="0" smtClean="0">
                <a:latin typeface="Kazimir" pitchFamily="2" charset="-52"/>
              </a:rPr>
            </a:br>
            <a:r>
              <a:rPr lang="ru-RU" sz="2400" b="1" dirty="0" smtClean="0">
                <a:latin typeface="Kazimir" pitchFamily="2" charset="-52"/>
              </a:rPr>
              <a:t>Делаем свой выбор!</a:t>
            </a:r>
            <a:endParaRPr lang="ru-RU" sz="16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214464"/>
            <a:ext cx="4143404" cy="53668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00034" y="914650"/>
            <a:ext cx="8143932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</a:pPr>
            <a:r>
              <a:rPr lang="ru-RU" sz="2400" dirty="0" smtClean="0">
                <a:solidFill>
                  <a:srgbClr val="7030A0"/>
                </a:solidFill>
              </a:rPr>
              <a:t>1.Ты идёшь по улице. В руках у тебя конфета. Разворачиваешь и ешь её. Но фантик остался у тебя в руке. Это неудобно, мешает. Поблизости урны нет.</a:t>
            </a:r>
          </a:p>
          <a:p>
            <a:pPr marL="457200" indent="-457200">
              <a:lnSpc>
                <a:spcPct val="80000"/>
              </a:lnSpc>
            </a:pPr>
            <a:endParaRPr lang="ru-RU" sz="2400" dirty="0" smtClean="0">
              <a:solidFill>
                <a:srgbClr val="7030A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7030A0"/>
                </a:solidFill>
              </a:rPr>
              <a:t>2. Тебе надо покормить кота. Но ты смотришь интересный захватывающий фильм. Может, кот подождёт?</a:t>
            </a:r>
          </a:p>
          <a:p>
            <a:pPr>
              <a:lnSpc>
                <a:spcPct val="80000"/>
              </a:lnSpc>
            </a:pPr>
            <a:endParaRPr lang="ru-RU" sz="2400" dirty="0" smtClean="0">
              <a:solidFill>
                <a:srgbClr val="7030A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7030A0"/>
                </a:solidFill>
              </a:rPr>
              <a:t>3. Тебе надо погулять с младшим братиком. Твои друзья предлагают игру по Сети. Игра очень интересная.</a:t>
            </a:r>
          </a:p>
          <a:p>
            <a:pPr>
              <a:lnSpc>
                <a:spcPct val="80000"/>
              </a:lnSpc>
            </a:pPr>
            <a:endParaRPr lang="ru-RU" sz="2400" dirty="0" smtClean="0">
              <a:solidFill>
                <a:srgbClr val="7030A0"/>
              </a:solidFill>
            </a:endParaRPr>
          </a:p>
          <a:p>
            <a:pPr>
              <a:lnSpc>
                <a:spcPct val="80000"/>
              </a:lnSpc>
            </a:pPr>
            <a:r>
              <a:rPr lang="ru-RU" sz="2400" dirty="0" smtClean="0">
                <a:solidFill>
                  <a:srgbClr val="7030A0"/>
                </a:solidFill>
              </a:rPr>
              <a:t>4. Бабушка пригласила тебя в гости. Приготовила твои любимые блюда. Но в это же самое время друг пригласил тебя на день рождения. Там отличная компания и тоже много вкусного.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5500726" cy="1214446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solidFill>
                  <a:srgbClr val="6600CC"/>
                </a:solidFill>
                <a:latin typeface="Times New Roman" pitchFamily="18" charset="0"/>
              </a:rPr>
              <a:t>С чего начинается ответственность</a:t>
            </a:r>
            <a:r>
              <a:rPr lang="ru-RU" sz="2400" dirty="0" smtClean="0">
                <a:latin typeface="Times New Roman" pitchFamily="18" charset="0"/>
              </a:rPr>
              <a:t>?</a:t>
            </a:r>
            <a:r>
              <a:rPr lang="en-US" sz="2400" b="1" dirty="0">
                <a:latin typeface="Kazimir" pitchFamily="2" charset="-52"/>
              </a:rPr>
              <a:t/>
            </a:r>
            <a:br>
              <a:rPr lang="en-US" sz="2400" b="1" dirty="0">
                <a:latin typeface="Kazimir" pitchFamily="2" charset="-52"/>
              </a:rPr>
            </a:br>
            <a:endParaRPr lang="ru-RU" sz="16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928794" y="928676"/>
            <a:ext cx="55007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66"/>
                </a:solidFill>
              </a:rPr>
              <a:t>Представьте результаты работы  группы</a:t>
            </a:r>
          </a:p>
        </p:txBody>
      </p:sp>
      <p:pic>
        <p:nvPicPr>
          <p:cNvPr id="3" name="Picture 2" descr="C:\Users\Admin\Desktop\конкурс воспитать человека\Fotolia_54285979_Subscription_Monthly_M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1643056"/>
            <a:ext cx="3048000" cy="2724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6500858" cy="71438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Kazimir"/>
                <a:cs typeface="Gotham Pro Medium" pitchFamily="2" charset="0"/>
              </a:rPr>
              <a:t>В чём истинная красота человека?</a:t>
            </a:r>
            <a:endParaRPr lang="ru-RU" sz="1600" dirty="0">
              <a:latin typeface="Kazimir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-1143026"/>
            <a:ext cx="4143404" cy="5366875"/>
          </a:xfrm>
          <a:prstGeom prst="rect">
            <a:avLst/>
          </a:prstGeom>
        </p:spPr>
      </p:pic>
      <p:sp>
        <p:nvSpPr>
          <p:cNvPr id="9" name="Oval 3"/>
          <p:cNvSpPr>
            <a:spLocks noChangeArrowheads="1"/>
          </p:cNvSpPr>
          <p:nvPr/>
        </p:nvSpPr>
        <p:spPr bwMode="auto">
          <a:xfrm>
            <a:off x="2357422" y="928676"/>
            <a:ext cx="4495800" cy="9144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dirty="0"/>
              <a:t>1.Понятия </a:t>
            </a:r>
            <a:r>
              <a:rPr lang="ru-RU" dirty="0" smtClean="0"/>
              <a:t>доброты </a:t>
            </a:r>
            <a:r>
              <a:rPr lang="ru-RU" dirty="0"/>
              <a:t>и ответственности</a:t>
            </a:r>
          </a:p>
        </p:txBody>
      </p:sp>
      <p:sp>
        <p:nvSpPr>
          <p:cNvPr id="10" name="Oval 4"/>
          <p:cNvSpPr txBox="1">
            <a:spLocks noChangeArrowheads="1"/>
          </p:cNvSpPr>
          <p:nvPr/>
        </p:nvSpPr>
        <p:spPr>
          <a:xfrm>
            <a:off x="2428860" y="2357436"/>
            <a:ext cx="4419600" cy="8382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  <a:round/>
          </a:ln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2. Критерии ответственности</a:t>
            </a:r>
          </a:p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latin typeface="+mj-lt"/>
              </a:rPr>
              <a:t>Модель ответственного поведения</a:t>
            </a:r>
            <a:endParaRPr kumimoji="0" lang="ru-RU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" name="Oval 5"/>
          <p:cNvSpPr>
            <a:spLocks noChangeArrowheads="1"/>
          </p:cNvSpPr>
          <p:nvPr/>
        </p:nvSpPr>
        <p:spPr bwMode="auto">
          <a:xfrm>
            <a:off x="2571736" y="3643320"/>
            <a:ext cx="4114800" cy="99060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accent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dirty="0"/>
              <a:t> </a:t>
            </a:r>
            <a:r>
              <a:rPr lang="ru-RU" dirty="0" smtClean="0"/>
              <a:t>3. Истинная красота человека – </a:t>
            </a:r>
          </a:p>
          <a:p>
            <a:pPr algn="ctr"/>
            <a:r>
              <a:rPr lang="ru-RU" dirty="0" smtClean="0"/>
              <a:t>Ответственность за свой моральный выбор,</a:t>
            </a:r>
          </a:p>
          <a:p>
            <a:pPr algn="ctr"/>
            <a:r>
              <a:rPr lang="ru-RU" dirty="0" smtClean="0"/>
              <a:t>выбор в пользу добра</a:t>
            </a:r>
            <a:endParaRPr lang="ru-RU" dirty="0"/>
          </a:p>
        </p:txBody>
      </p:sp>
      <p:sp>
        <p:nvSpPr>
          <p:cNvPr id="15" name="Line 8"/>
          <p:cNvSpPr>
            <a:spLocks noChangeShapeType="1"/>
          </p:cNvSpPr>
          <p:nvPr/>
        </p:nvSpPr>
        <p:spPr bwMode="auto">
          <a:xfrm>
            <a:off x="4643438" y="2071684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6" name="Line 9"/>
          <p:cNvSpPr>
            <a:spLocks noChangeShapeType="1"/>
          </p:cNvSpPr>
          <p:nvPr/>
        </p:nvSpPr>
        <p:spPr bwMode="auto">
          <a:xfrm>
            <a:off x="4643438" y="3357568"/>
            <a:ext cx="0" cy="228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6"/>
            <a:ext cx="2971792" cy="714380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latin typeface="Kazimir" pitchFamily="2" charset="-52"/>
              </a:rPr>
              <a:t>Сегодня  я…</a:t>
            </a:r>
            <a:r>
              <a:rPr lang="en-US" sz="2400" b="1" dirty="0">
                <a:latin typeface="Kazimir" pitchFamily="2" charset="-52"/>
              </a:rPr>
              <a:t/>
            </a:r>
            <a:br>
              <a:rPr lang="en-US" sz="2400" b="1" dirty="0">
                <a:latin typeface="Kazimir" pitchFamily="2" charset="-52"/>
              </a:rPr>
            </a:br>
            <a:endParaRPr lang="ru-RU" sz="1600" dirty="0">
              <a:latin typeface="Gotham Pro Medium" pitchFamily="2" charset="0"/>
              <a:cs typeface="Gotham Pro Medium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8"/>
            <a:ext cx="15462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56521" y="4857766"/>
            <a:ext cx="1087479" cy="13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467544" y="4769751"/>
            <a:ext cx="760692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cap="all" dirty="0">
                <a:solidFill>
                  <a:srgbClr val="295E55"/>
                </a:solidFill>
                <a:latin typeface="Kazimir" panose="02070503070706040303" pitchFamily="18" charset="0"/>
              </a:rPr>
              <a:t>ВСЕРОССИЙСКИЙ КОНКУРС «ВОСПИТАТЬ ЧЕЛОВЕКА»</a:t>
            </a:r>
          </a:p>
        </p:txBody>
      </p:sp>
      <p:pic>
        <p:nvPicPr>
          <p:cNvPr id="12" name="Рисунок 11" descr="ромб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14478" y="714362"/>
            <a:ext cx="4143404" cy="5366875"/>
          </a:xfrm>
          <a:prstGeom prst="rect">
            <a:avLst/>
          </a:prstGeom>
        </p:spPr>
      </p:pic>
      <p:pic>
        <p:nvPicPr>
          <p:cNvPr id="13" name="Рисунок 12" descr="ромб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826" y="-1143026"/>
            <a:ext cx="4143404" cy="5366875"/>
          </a:xfrm>
          <a:prstGeom prst="rect">
            <a:avLst/>
          </a:prstGeom>
        </p:spPr>
      </p:pic>
      <p:sp>
        <p:nvSpPr>
          <p:cNvPr id="9" name="Oval 4"/>
          <p:cNvSpPr>
            <a:spLocks noChangeArrowheads="1"/>
          </p:cNvSpPr>
          <p:nvPr/>
        </p:nvSpPr>
        <p:spPr bwMode="auto">
          <a:xfrm>
            <a:off x="3071802" y="1142990"/>
            <a:ext cx="3581400" cy="3286148"/>
          </a:xfrm>
          <a:prstGeom prst="ellipse">
            <a:avLst/>
          </a:prstGeom>
          <a:solidFill>
            <a:srgbClr val="CFFDE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0" name="Oval 5"/>
          <p:cNvSpPr>
            <a:spLocks noChangeArrowheads="1"/>
          </p:cNvSpPr>
          <p:nvPr/>
        </p:nvSpPr>
        <p:spPr bwMode="auto">
          <a:xfrm>
            <a:off x="4214810" y="2143122"/>
            <a:ext cx="1447800" cy="135732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dirty="0"/>
              <a:t>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000232" y="1785932"/>
            <a:ext cx="6000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Узнал…</a:t>
            </a:r>
          </a:p>
          <a:p>
            <a:r>
              <a:rPr lang="ru-RU" dirty="0" smtClean="0"/>
              <a:t>                                                                                           Понял…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143372" y="4500576"/>
            <a:ext cx="1609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Задумался о… </a:t>
            </a:r>
            <a:endParaRPr lang="ru-RU" dirty="0"/>
          </a:p>
        </p:txBody>
      </p:sp>
      <p:sp>
        <p:nvSpPr>
          <p:cNvPr id="15" name="Стрелка вниз 14"/>
          <p:cNvSpPr/>
          <p:nvPr/>
        </p:nvSpPr>
        <p:spPr>
          <a:xfrm>
            <a:off x="4714876" y="342900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15603565">
            <a:off x="5567753" y="226279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11703914">
            <a:off x="3403723" y="23333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401</TotalTime>
  <Words>698</Words>
  <Application>Microsoft Macintosh PowerPoint</Application>
  <PresentationFormat>Экран (16:9)</PresentationFormat>
  <Paragraphs>135</Paragraphs>
  <Slides>15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        Красота человека </vt:lpstr>
      <vt:lpstr>В чём истинная красота человека?</vt:lpstr>
      <vt:lpstr>В чём истинная красота человека план:</vt:lpstr>
      <vt:lpstr> Выводы Доброта –            Ответственность - </vt:lpstr>
      <vt:lpstr>Критерии ответственного поведения:</vt:lpstr>
      <vt:lpstr>Какую модель поведения вы могли бы предложить?</vt:lpstr>
      <vt:lpstr>                        О человечестве          А. Л. Барто </vt:lpstr>
      <vt:lpstr>Как можно назвать поведение этого героя?</vt:lpstr>
      <vt:lpstr>Шаги помощи </vt:lpstr>
      <vt:lpstr> Ситуации… Делаем свой выбор!</vt:lpstr>
      <vt:lpstr>С чего начинается ответственность? </vt:lpstr>
      <vt:lpstr>В чём истинная красота человека?</vt:lpstr>
      <vt:lpstr>Сегодня  я…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stass3@yandex.ru</dc:creator>
  <cp:lastModifiedBy>Admin</cp:lastModifiedBy>
  <cp:revision>43</cp:revision>
  <dcterms:created xsi:type="dcterms:W3CDTF">2021-07-30T15:15:14Z</dcterms:created>
  <dcterms:modified xsi:type="dcterms:W3CDTF">2022-03-09T18:34:41Z</dcterms:modified>
</cp:coreProperties>
</file>