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9" r:id="rId6"/>
    <p:sldId id="273" r:id="rId7"/>
    <p:sldId id="270" r:id="rId8"/>
    <p:sldId id="271" r:id="rId9"/>
    <p:sldId id="272" r:id="rId10"/>
    <p:sldId id="274" r:id="rId11"/>
    <p:sldId id="275" r:id="rId12"/>
    <p:sldId id="276" r:id="rId13"/>
    <p:sldId id="277" r:id="rId14"/>
    <p:sldId id="260" r:id="rId15"/>
    <p:sldId id="261" r:id="rId16"/>
    <p:sldId id="262" r:id="rId17"/>
    <p:sldId id="263" r:id="rId18"/>
    <p:sldId id="264" r:id="rId19"/>
    <p:sldId id="265" r:id="rId20"/>
    <p:sldId id="266" r:id="rId21"/>
    <p:sldId id="267" r:id="rId22"/>
    <p:sldId id="268" r:id="rId23"/>
    <p:sldId id="278" r:id="rId24"/>
    <p:sldId id="279" r:id="rId25"/>
    <p:sldId id="280" r:id="rId26"/>
    <p:sldId id="281" r:id="rId27"/>
    <p:sldId id="282" r:id="rId28"/>
    <p:sldId id="283" r:id="rId29"/>
    <p:sldId id="284" r:id="rId3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8" d="100"/>
          <a:sy n="58" d="100"/>
        </p:scale>
        <p:origin x="-84" y="-26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18.03.2020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18.03.2020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18.03.2020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18.03.2020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18.03.2020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18.03.2020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18.03.2020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18.03.2020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18.03.2020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18.03.2020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18.03.2020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18.03.2020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smtClean="0"/>
              <a:t>Работа с одарёнными</a:t>
            </a:r>
            <a:endParaRPr lang="ru-RU" dirty="0"/>
          </a:p>
        </p:txBody>
      </p:sp>
      <p:sp>
        <p:nvSpPr>
          <p:cNvPr id="3" name="Подзаголовок 2"/>
          <p:cNvSpPr>
            <a:spLocks noGrp="1"/>
          </p:cNvSpPr>
          <p:nvPr>
            <p:ph type="subTitle" idx="1"/>
          </p:nvPr>
        </p:nvSpPr>
        <p:spPr/>
        <p:txBody>
          <a:bodyPr/>
          <a:lstStyle/>
          <a:p>
            <a:endParaRPr lang="ru-RU"/>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Выявление. Развитие. Поддержка.</a:t>
            </a:r>
            <a:endParaRPr lang="ru-RU" dirty="0"/>
          </a:p>
        </p:txBody>
      </p:sp>
      <p:sp>
        <p:nvSpPr>
          <p:cNvPr id="3" name="Содержимое 2"/>
          <p:cNvSpPr>
            <a:spLocks noGrp="1"/>
          </p:cNvSpPr>
          <p:nvPr>
            <p:ph idx="1"/>
          </p:nvPr>
        </p:nvSpPr>
        <p:spPr/>
        <p:txBody>
          <a:bodyPr/>
          <a:lstStyle/>
          <a:p>
            <a:r>
              <a:rPr lang="ru-RU" dirty="0" smtClean="0"/>
              <a:t>Личностно – ориентированное обучение предполагает, прежде всего, активизацию внутренних стимулов учения. Такой внутренней силой является мотивация, т.е. стремление находить скрытые свойства предметов, закономерности в свойствах окружающего мира</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Задача </a:t>
            </a:r>
            <a:endParaRPr lang="ru-RU" dirty="0"/>
          </a:p>
        </p:txBody>
      </p:sp>
      <p:sp>
        <p:nvSpPr>
          <p:cNvPr id="3" name="Содержимое 2"/>
          <p:cNvSpPr>
            <a:spLocks noGrp="1"/>
          </p:cNvSpPr>
          <p:nvPr>
            <p:ph idx="1"/>
          </p:nvPr>
        </p:nvSpPr>
        <p:spPr/>
        <p:txBody>
          <a:bodyPr/>
          <a:lstStyle/>
          <a:p>
            <a:r>
              <a:rPr lang="ru-RU" dirty="0" smtClean="0"/>
              <a:t>Первоочередной </a:t>
            </a:r>
            <a:r>
              <a:rPr lang="ru-RU" b="1" dirty="0" smtClean="0"/>
              <a:t>задачей </a:t>
            </a:r>
            <a:r>
              <a:rPr lang="ru-RU" dirty="0" smtClean="0"/>
              <a:t>в организации обучения одарённых детей является выявление и определение своеобразного дара для того, чтобы создать условия для наиболее полного раскрытия способностей. </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Выявление </a:t>
            </a:r>
            <a:endParaRPr lang="ru-RU" dirty="0"/>
          </a:p>
        </p:txBody>
      </p:sp>
      <p:sp>
        <p:nvSpPr>
          <p:cNvPr id="3" name="Содержимое 2"/>
          <p:cNvSpPr>
            <a:spLocks noGrp="1"/>
          </p:cNvSpPr>
          <p:nvPr>
            <p:ph idx="1"/>
          </p:nvPr>
        </p:nvSpPr>
        <p:spPr/>
        <p:txBody>
          <a:bodyPr>
            <a:normAutofit lnSpcReduction="10000"/>
          </a:bodyPr>
          <a:lstStyle/>
          <a:p>
            <a:r>
              <a:rPr lang="ru-RU" dirty="0" smtClean="0"/>
              <a:t>Если у ребёнка яркие устойчивые интересы к какой-либо деятельности, это всегда знак, что у него может быть выявлен тот или иной тип одарённости. Не всегда бывает просто увидеть интересы ребёнка, т.к. они далеко не всегда связаны со школьной деятельностью. Это означает, что учителю необходимо потрудиться, чтобы узнать об интересах ребёнка: расспросить родителей, одноклассников, самого ребёнка</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b="1" dirty="0" smtClean="0"/>
              <a:t>Тест-анкета по определению одарённости ребёнка. </a:t>
            </a:r>
            <a:r>
              <a:rPr lang="ru-RU" dirty="0" smtClean="0"/>
              <a:t/>
            </a:r>
            <a:br>
              <a:rPr lang="ru-RU" dirty="0" smtClean="0"/>
            </a:br>
            <a:endParaRPr lang="ru-RU" dirty="0"/>
          </a:p>
        </p:txBody>
      </p:sp>
      <p:sp>
        <p:nvSpPr>
          <p:cNvPr id="3" name="Содержимое 2"/>
          <p:cNvSpPr>
            <a:spLocks noGrp="1"/>
          </p:cNvSpPr>
          <p:nvPr>
            <p:ph idx="1"/>
          </p:nvPr>
        </p:nvSpPr>
        <p:spPr/>
        <p:txBody>
          <a:bodyPr/>
          <a:lstStyle/>
          <a:p>
            <a:r>
              <a:rPr lang="ru-RU" b="1" dirty="0" smtClean="0"/>
              <a:t>Оцените своего ребёнка от 2  до  5  баллов.</a:t>
            </a:r>
            <a:endParaRPr lang="ru-RU" dirty="0" smtClean="0"/>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У вашего ребёнка способности к научной работе, если он:</a:t>
            </a:r>
            <a:br>
              <a:rPr lang="ru-RU" dirty="0" smtClean="0"/>
            </a:br>
            <a:endParaRPr lang="ru-RU" dirty="0"/>
          </a:p>
        </p:txBody>
      </p:sp>
      <p:sp>
        <p:nvSpPr>
          <p:cNvPr id="3" name="Содержимое 2"/>
          <p:cNvSpPr>
            <a:spLocks noGrp="1"/>
          </p:cNvSpPr>
          <p:nvPr>
            <p:ph idx="1"/>
          </p:nvPr>
        </p:nvSpPr>
        <p:spPr/>
        <p:txBody>
          <a:bodyPr>
            <a:normAutofit fontScale="62500" lnSpcReduction="20000"/>
          </a:bodyPr>
          <a:lstStyle/>
          <a:p>
            <a:r>
              <a:rPr lang="ru-RU" dirty="0" smtClean="0"/>
              <a:t>-обладает явно выраженной способностью к пониманию абстрактных понятий и обобщениям;</a:t>
            </a:r>
          </a:p>
          <a:p>
            <a:r>
              <a:rPr lang="ru-RU" dirty="0" smtClean="0"/>
              <a:t>-умеет чётко выразить словами чужую и собственную мысль или наблюдение, причём нередко записывает их не с целью похвастаться, а для себя;</a:t>
            </a:r>
          </a:p>
          <a:p>
            <a:r>
              <a:rPr lang="ru-RU" dirty="0" smtClean="0"/>
              <a:t>-любит читать научно-популярные издания, взрослые статьи и книги, опережая в этом сверстников на насколько лет, причём отдаёт предпочтение именно этой, а не развлекательной литературе;</a:t>
            </a:r>
          </a:p>
          <a:p>
            <a:r>
              <a:rPr lang="ru-RU" dirty="0" smtClean="0"/>
              <a:t>-часто пытается найти собственное объяснение причин и смысла самых разнообразных событий;</a:t>
            </a:r>
          </a:p>
          <a:p>
            <a:r>
              <a:rPr lang="ru-RU" dirty="0" smtClean="0"/>
              <a:t>-с удовольствием проводит время за созданием собственных проектов, конструкций, схем, коллекций;</a:t>
            </a:r>
          </a:p>
          <a:p>
            <a:r>
              <a:rPr lang="ru-RU" dirty="0" smtClean="0"/>
              <a:t>-не унывает и не надолго остывает к работе, если его изобретение или проект не поддержаны или осмеяны.</a:t>
            </a:r>
          </a:p>
          <a:p>
            <a:r>
              <a:rPr lang="ru-RU" dirty="0" smtClean="0"/>
              <a:t>          Всего 6 характерных признаков.</a:t>
            </a: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642918"/>
            <a:ext cx="8229600" cy="1143000"/>
          </a:xfrm>
        </p:spPr>
        <p:txBody>
          <a:bodyPr>
            <a:normAutofit fontScale="90000"/>
          </a:bodyPr>
          <a:lstStyle/>
          <a:p>
            <a:r>
              <a:rPr lang="ru-RU" sz="4000" dirty="0" smtClean="0"/>
              <a:t>У вашего ребёнка совершенно очевидные технические способности, если он:</a:t>
            </a:r>
            <a:r>
              <a:rPr lang="ru-RU" dirty="0" smtClean="0"/>
              <a:t/>
            </a:r>
            <a:br>
              <a:rPr lang="ru-RU" dirty="0" smtClean="0"/>
            </a:br>
            <a:endParaRPr lang="ru-RU" dirty="0"/>
          </a:p>
        </p:txBody>
      </p:sp>
      <p:sp>
        <p:nvSpPr>
          <p:cNvPr id="3" name="Содержимое 2"/>
          <p:cNvSpPr>
            <a:spLocks noGrp="1"/>
          </p:cNvSpPr>
          <p:nvPr>
            <p:ph idx="1"/>
          </p:nvPr>
        </p:nvSpPr>
        <p:spPr>
          <a:xfrm>
            <a:off x="500034" y="2143116"/>
            <a:ext cx="8229600" cy="4525963"/>
          </a:xfrm>
        </p:spPr>
        <p:txBody>
          <a:bodyPr>
            <a:normAutofit fontScale="70000" lnSpcReduction="20000"/>
          </a:bodyPr>
          <a:lstStyle/>
          <a:p>
            <a:r>
              <a:rPr lang="ru-RU" dirty="0" smtClean="0"/>
              <a:t>-интересуется самыми разнообразными механизмами и машинами;</a:t>
            </a:r>
          </a:p>
          <a:p>
            <a:r>
              <a:rPr lang="ru-RU" dirty="0" smtClean="0"/>
              <a:t>-любит конструировать модели, приборы, радиоаппаратуру;</a:t>
            </a:r>
          </a:p>
          <a:p>
            <a:r>
              <a:rPr lang="ru-RU" dirty="0" smtClean="0"/>
              <a:t>-сам «докапывается» до причин неисправностей и капризов механизмов или аппаратуры, любит                 загадочные поломки или сбои в работе механизмов;</a:t>
            </a:r>
          </a:p>
          <a:p>
            <a:r>
              <a:rPr lang="ru-RU" dirty="0" smtClean="0"/>
              <a:t>-может чинить неисправные приборы и механизмы, использовать старые детали для создания новых игрушек, поделок, находит оригинальные решения;</a:t>
            </a:r>
          </a:p>
          <a:p>
            <a:r>
              <a:rPr lang="ru-RU" dirty="0" smtClean="0"/>
              <a:t>-любит и умеет рисовать («видит») чертежи и эскизы механизмов;</a:t>
            </a:r>
          </a:p>
          <a:p>
            <a:r>
              <a:rPr lang="ru-RU" dirty="0" smtClean="0"/>
              <a:t>-интересуется специальной, даже взрослой технической литературой.</a:t>
            </a:r>
          </a:p>
          <a:p>
            <a:r>
              <a:rPr lang="ru-RU" dirty="0" smtClean="0"/>
              <a:t>     Всего 6 характерных признаков.</a:t>
            </a:r>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Ваш ребёнок имеет музыкальный талант, если он:</a:t>
            </a:r>
            <a:endParaRPr lang="ru-RU" dirty="0"/>
          </a:p>
        </p:txBody>
      </p:sp>
      <p:sp>
        <p:nvSpPr>
          <p:cNvPr id="3" name="Содержимое 2"/>
          <p:cNvSpPr>
            <a:spLocks noGrp="1"/>
          </p:cNvSpPr>
          <p:nvPr>
            <p:ph idx="1"/>
          </p:nvPr>
        </p:nvSpPr>
        <p:spPr/>
        <p:txBody>
          <a:bodyPr>
            <a:normAutofit fontScale="85000" lnSpcReduction="20000"/>
          </a:bodyPr>
          <a:lstStyle/>
          <a:p>
            <a:r>
              <a:rPr lang="ru-RU" dirty="0" smtClean="0"/>
              <a:t>-любит музыку и музыкальные записи, всегда стремится туда, где можно послушать музыку;</a:t>
            </a:r>
          </a:p>
          <a:p>
            <a:r>
              <a:rPr lang="ru-RU" dirty="0" smtClean="0"/>
              <a:t>-очень быстро и легко отзывается на ритм и мелодию, внимательно вслушивается в них, легко их запоминает;</a:t>
            </a:r>
          </a:p>
          <a:p>
            <a:r>
              <a:rPr lang="ru-RU" dirty="0" smtClean="0"/>
              <a:t>-поёт или играет на музыкальном инструменте, вкладывает в исполнение много чувства и энергии, а также своё настроение;</a:t>
            </a:r>
          </a:p>
          <a:p>
            <a:r>
              <a:rPr lang="ru-RU" dirty="0" smtClean="0"/>
              <a:t>-сочиняет свои собственные мелодии;</a:t>
            </a:r>
          </a:p>
          <a:p>
            <a:r>
              <a:rPr lang="ru-RU" dirty="0" smtClean="0"/>
              <a:t>-научился или учится играть на каком-либо инструменте.</a:t>
            </a:r>
          </a:p>
          <a:p>
            <a:r>
              <a:rPr lang="ru-RU" dirty="0" smtClean="0"/>
              <a:t>      Всего 5 характерных признаков.</a:t>
            </a:r>
          </a:p>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Артистический талант проявляется у вашего ребёнка в том, что он:</a:t>
            </a:r>
            <a:br>
              <a:rPr lang="ru-RU" dirty="0" smtClean="0"/>
            </a:br>
            <a:endParaRPr lang="ru-RU" dirty="0"/>
          </a:p>
        </p:txBody>
      </p:sp>
      <p:sp>
        <p:nvSpPr>
          <p:cNvPr id="3" name="Содержимое 2"/>
          <p:cNvSpPr>
            <a:spLocks noGrp="1"/>
          </p:cNvSpPr>
          <p:nvPr>
            <p:ph idx="1"/>
          </p:nvPr>
        </p:nvSpPr>
        <p:spPr/>
        <p:txBody>
          <a:bodyPr>
            <a:normAutofit fontScale="70000" lnSpcReduction="20000"/>
          </a:bodyPr>
          <a:lstStyle/>
          <a:p>
            <a:r>
              <a:rPr lang="ru-RU" dirty="0" smtClean="0"/>
              <a:t>-часто, когда ему не хватает слов, выражает свои чувства мимикой, жестами и движениями;</a:t>
            </a:r>
          </a:p>
          <a:p>
            <a:r>
              <a:rPr lang="ru-RU" dirty="0" smtClean="0"/>
              <a:t>-стремится вызвать эмоциональные реакции у других, когда с увлечением о чём-то рассказывает;</a:t>
            </a:r>
          </a:p>
          <a:p>
            <a:r>
              <a:rPr lang="ru-RU" dirty="0" smtClean="0"/>
              <a:t>-меняет тональность и выражение голоса, непроизвольно подражая человеку, о котором рассказывает;</a:t>
            </a:r>
          </a:p>
          <a:p>
            <a:r>
              <a:rPr lang="ru-RU" dirty="0" smtClean="0"/>
              <a:t>-с большим желанием выступает перед аудиторией, причём стремится, чтобы его зрители были взрослые;</a:t>
            </a:r>
          </a:p>
          <a:p>
            <a:r>
              <a:rPr lang="ru-RU" dirty="0" smtClean="0"/>
              <a:t>-с удивляющей вас лёгкостью «передразнивает» чьи-то привычки, позы, выражения;</a:t>
            </a:r>
          </a:p>
          <a:p>
            <a:r>
              <a:rPr lang="ru-RU" dirty="0" smtClean="0"/>
              <a:t>-пластичен и открыт всему новому;</a:t>
            </a:r>
          </a:p>
          <a:p>
            <a:r>
              <a:rPr lang="ru-RU" dirty="0" smtClean="0"/>
              <a:t>-любит и понимает значение красивой или характерной одежды.</a:t>
            </a:r>
          </a:p>
          <a:p>
            <a:r>
              <a:rPr lang="ru-RU" dirty="0" smtClean="0"/>
              <a:t>      Всего 7 характерных признаков.</a:t>
            </a:r>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Художественные способности вашего ребёнка могут проявиться в том, что он:</a:t>
            </a:r>
            <a:endParaRPr lang="ru-RU" dirty="0"/>
          </a:p>
        </p:txBody>
      </p:sp>
      <p:sp>
        <p:nvSpPr>
          <p:cNvPr id="3" name="Содержимое 2"/>
          <p:cNvSpPr>
            <a:spLocks noGrp="1"/>
          </p:cNvSpPr>
          <p:nvPr>
            <p:ph idx="1"/>
          </p:nvPr>
        </p:nvSpPr>
        <p:spPr>
          <a:xfrm>
            <a:off x="428596" y="1785926"/>
            <a:ext cx="8229600" cy="4668839"/>
          </a:xfrm>
        </p:spPr>
        <p:txBody>
          <a:bodyPr>
            <a:normAutofit fontScale="62500" lnSpcReduction="20000"/>
          </a:bodyPr>
          <a:lstStyle/>
          <a:p>
            <a:r>
              <a:rPr lang="ru-RU" dirty="0" smtClean="0"/>
              <a:t>-не находя слов или захлёбываясь ими, прибегает к рисунку или лепке для того, чтобы выразить свои чувства и настроения;</a:t>
            </a:r>
          </a:p>
          <a:p>
            <a:r>
              <a:rPr lang="ru-RU" dirty="0" smtClean="0"/>
              <a:t>-в своих рисунках и картинках отражает всё разнообразие предметов, людей, животных, ситуаций, а не «</a:t>
            </a:r>
            <a:r>
              <a:rPr lang="ru-RU" dirty="0" err="1" smtClean="0"/>
              <a:t>зацикливается</a:t>
            </a:r>
            <a:r>
              <a:rPr lang="ru-RU" dirty="0" smtClean="0"/>
              <a:t>» на изображении чего-то вполне удавшегося;</a:t>
            </a:r>
          </a:p>
          <a:p>
            <a:r>
              <a:rPr lang="ru-RU" dirty="0" smtClean="0"/>
              <a:t>-серьёзно относится к произведениям искусства, становится вдумчивым и серьёзным, когда его внимание привлекает какое-либо произведение искусства или пейзаж;</a:t>
            </a:r>
          </a:p>
          <a:p>
            <a:r>
              <a:rPr lang="ru-RU" dirty="0" smtClean="0"/>
              <a:t>-когда имеет свободное время, охотно лепит, рисует, чертит, комбинирует материалы и краски;</a:t>
            </a:r>
          </a:p>
          <a:p>
            <a:r>
              <a:rPr lang="ru-RU" dirty="0" smtClean="0"/>
              <a:t>-стремится создать какое-либо произведение, имеющее очевидное прикладное значение,- украшение для дома, одежды или что-нибудь подобное;</a:t>
            </a:r>
          </a:p>
          <a:p>
            <a:r>
              <a:rPr lang="ru-RU" dirty="0" smtClean="0"/>
              <a:t>-не робеет высказывать собственное мнение даже о классических произведениях, причём может даже попробовать критиковать их, приводя вполне разумные доводы.</a:t>
            </a:r>
          </a:p>
          <a:p>
            <a:r>
              <a:rPr lang="ru-RU" dirty="0" smtClean="0"/>
              <a:t>        Всего 6 характерных признаков.</a:t>
            </a:r>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У вашего ребёнка литературные дарования, если он:</a:t>
            </a:r>
            <a:br>
              <a:rPr lang="ru-RU" dirty="0" smtClean="0"/>
            </a:br>
            <a:endParaRPr lang="ru-RU" dirty="0"/>
          </a:p>
        </p:txBody>
      </p:sp>
      <p:sp>
        <p:nvSpPr>
          <p:cNvPr id="3" name="Содержимое 2"/>
          <p:cNvSpPr>
            <a:spLocks noGrp="1"/>
          </p:cNvSpPr>
          <p:nvPr>
            <p:ph idx="1"/>
          </p:nvPr>
        </p:nvSpPr>
        <p:spPr/>
        <p:txBody>
          <a:bodyPr>
            <a:normAutofit fontScale="77500" lnSpcReduction="20000"/>
          </a:bodyPr>
          <a:lstStyle/>
          <a:p>
            <a:r>
              <a:rPr lang="ru-RU" dirty="0" smtClean="0"/>
              <a:t>-рассказывая о чём-либо, умеет придерживаться выбранного сюжета, не теряет основную мысль;</a:t>
            </a:r>
          </a:p>
          <a:p>
            <a:r>
              <a:rPr lang="ru-RU" dirty="0" smtClean="0"/>
              <a:t>-любит фантазировать или импровизировать на тему действительного события, причём придаёт событию что-то новое и необычное;</a:t>
            </a:r>
          </a:p>
          <a:p>
            <a:r>
              <a:rPr lang="ru-RU" dirty="0" smtClean="0"/>
              <a:t>-выбирает в своих устных или письменных рассказах такие слова, которые хорошо передают эмоциональные состояния и чувства героев сюжета;</a:t>
            </a:r>
          </a:p>
          <a:p>
            <a:r>
              <a:rPr lang="ru-RU" dirty="0" smtClean="0"/>
              <a:t>-изображает персонажей своих фантазий живыми и интересными, очеловеченными;</a:t>
            </a:r>
          </a:p>
          <a:p>
            <a:r>
              <a:rPr lang="ru-RU" dirty="0" smtClean="0"/>
              <a:t>-любит, уединившись, писать рассказы, стихи, не боится начать писать роман о собственной жизни.</a:t>
            </a:r>
          </a:p>
          <a:p>
            <a:r>
              <a:rPr lang="ru-RU" dirty="0" smtClean="0"/>
              <a:t>               Всего 5 характерных признаков.</a:t>
            </a:r>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Явно выражен спортивный талант, если он:</a:t>
            </a:r>
            <a:br>
              <a:rPr lang="ru-RU" dirty="0" smtClean="0"/>
            </a:br>
            <a:endParaRPr lang="ru-RU" dirty="0"/>
          </a:p>
        </p:txBody>
      </p:sp>
      <p:sp>
        <p:nvSpPr>
          <p:cNvPr id="3" name="Содержимое 2"/>
          <p:cNvSpPr>
            <a:spLocks noGrp="1"/>
          </p:cNvSpPr>
          <p:nvPr>
            <p:ph idx="1"/>
          </p:nvPr>
        </p:nvSpPr>
        <p:spPr/>
        <p:txBody>
          <a:bodyPr>
            <a:normAutofit fontScale="70000" lnSpcReduction="20000"/>
          </a:bodyPr>
          <a:lstStyle/>
          <a:p>
            <a:r>
              <a:rPr lang="ru-RU" dirty="0" smtClean="0"/>
              <a:t>-энергичен и всё время хочет двигаться;</a:t>
            </a:r>
          </a:p>
          <a:p>
            <a:r>
              <a:rPr lang="ru-RU" dirty="0" smtClean="0"/>
              <a:t>-смел до безрассудства, не боится синяков и шишек;</a:t>
            </a:r>
          </a:p>
          <a:p>
            <a:r>
              <a:rPr lang="ru-RU" dirty="0" smtClean="0"/>
              <a:t>-почти всегда берёт верх в потасовках или выигрывает в какой-нибудь спортивной игре;</a:t>
            </a:r>
          </a:p>
          <a:p>
            <a:r>
              <a:rPr lang="ru-RU" dirty="0" smtClean="0"/>
              <a:t>-неизвестно, когда успел научиться ловкости управляться с коньками и лыжами, мячами и клюшками;</a:t>
            </a:r>
          </a:p>
          <a:p>
            <a:r>
              <a:rPr lang="ru-RU" dirty="0" smtClean="0"/>
              <a:t>-лучше многих других сверстников физически развит и координирован в движениях, двигается легко, пластично, грациозно;</a:t>
            </a:r>
          </a:p>
          <a:p>
            <a:r>
              <a:rPr lang="ru-RU" dirty="0" smtClean="0"/>
              <a:t>-предпочитает книгам и спокойным развлечениям игры, соревнования, даже бесцельную беготню;</a:t>
            </a:r>
          </a:p>
          <a:p>
            <a:r>
              <a:rPr lang="ru-RU" dirty="0" smtClean="0"/>
              <a:t>-кажется, что никогда всерьёз не устаёт;</a:t>
            </a:r>
          </a:p>
          <a:p>
            <a:r>
              <a:rPr lang="ru-RU" dirty="0" smtClean="0"/>
              <a:t>-подражает своему любимому герою-спортсмену</a:t>
            </a: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У вашего ребёнка незаурядный интеллект, если он:</a:t>
            </a:r>
            <a:endParaRPr lang="ru-RU" dirty="0"/>
          </a:p>
        </p:txBody>
      </p:sp>
      <p:sp>
        <p:nvSpPr>
          <p:cNvPr id="3" name="Содержимое 2"/>
          <p:cNvSpPr>
            <a:spLocks noGrp="1"/>
          </p:cNvSpPr>
          <p:nvPr>
            <p:ph idx="1"/>
          </p:nvPr>
        </p:nvSpPr>
        <p:spPr/>
        <p:txBody>
          <a:bodyPr>
            <a:normAutofit fontScale="55000" lnSpcReduction="20000"/>
          </a:bodyPr>
          <a:lstStyle/>
          <a:p>
            <a:r>
              <a:rPr lang="ru-RU" dirty="0" smtClean="0"/>
              <a:t>-хорошо рассуждает, ясно мыслит, понимает недосказанное, улавливает причины и мотивы поступков других людей;</a:t>
            </a:r>
          </a:p>
          <a:p>
            <a:r>
              <a:rPr lang="ru-RU" dirty="0" smtClean="0"/>
              <a:t>-обладает хорошей памятью;</a:t>
            </a:r>
          </a:p>
          <a:p>
            <a:r>
              <a:rPr lang="ru-RU" dirty="0" smtClean="0"/>
              <a:t>-легко и быстро схватывает новый школьный материал;</a:t>
            </a:r>
          </a:p>
          <a:p>
            <a:r>
              <a:rPr lang="ru-RU" dirty="0" smtClean="0"/>
              <a:t>-задаёт очень много продуманных и оправданных ситуацией вопросов;</a:t>
            </a:r>
          </a:p>
          <a:p>
            <a:r>
              <a:rPr lang="ru-RU" dirty="0" smtClean="0"/>
              <a:t>-любит читать книги, причём по своей собственной программе, на несколько лет опережающей школьную;</a:t>
            </a:r>
          </a:p>
          <a:p>
            <a:r>
              <a:rPr lang="ru-RU" dirty="0" smtClean="0"/>
              <a:t>-обгоняет своих сверстников по учёбе, причём не обязательно является отличником, часто жалуется, что в школе ему скучно;</a:t>
            </a:r>
          </a:p>
          <a:p>
            <a:r>
              <a:rPr lang="ru-RU" dirty="0" smtClean="0"/>
              <a:t>-гораздо лучше и шире многих своих сверстников информирован о событиях и проблемах, не касающихся его непосредственно;</a:t>
            </a:r>
          </a:p>
          <a:p>
            <a:r>
              <a:rPr lang="ru-RU" dirty="0" smtClean="0"/>
              <a:t>-обладает чувством собственного достоинства и здравого смысла, рассудителен не по годам, даже расчётлив;</a:t>
            </a:r>
          </a:p>
          <a:p>
            <a:r>
              <a:rPr lang="ru-RU" dirty="0" smtClean="0"/>
              <a:t>-очень восприимчив, наблюдателен, быстро, но не обязательно остро реагирует на всё новое и неожиданное в жизни.</a:t>
            </a:r>
          </a:p>
          <a:p>
            <a:r>
              <a:rPr lang="ru-RU" dirty="0" smtClean="0"/>
              <a:t>         Всего 9 характерных признаков</a:t>
            </a: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Формы работы</a:t>
            </a:r>
            <a:endParaRPr lang="ru-RU" dirty="0"/>
          </a:p>
        </p:txBody>
      </p:sp>
      <p:sp>
        <p:nvSpPr>
          <p:cNvPr id="3" name="Содержимое 2"/>
          <p:cNvSpPr>
            <a:spLocks noGrp="1"/>
          </p:cNvSpPr>
          <p:nvPr>
            <p:ph idx="1"/>
          </p:nvPr>
        </p:nvSpPr>
        <p:spPr/>
        <p:txBody>
          <a:bodyPr/>
          <a:lstStyle/>
          <a:p>
            <a:r>
              <a:rPr lang="ru-RU" dirty="0" smtClean="0"/>
              <a:t>Все формы работы с одарёнными детьми должны в полной мере учитывать личностные особенности ребёнка и ориентироваться на эффективную помощь в решении его проблем.</a:t>
            </a: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dirty="0" smtClean="0"/>
              <a:t>На всех ступенях обучения следует реализовывать </a:t>
            </a:r>
            <a:r>
              <a:rPr lang="ru-RU" b="1" dirty="0" smtClean="0"/>
              <a:t>концепцию </a:t>
            </a:r>
            <a:r>
              <a:rPr lang="ru-RU" dirty="0" smtClean="0"/>
              <a:t>внутренней уровневой дифференциации</a:t>
            </a: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Назначение диагностических методик:</a:t>
            </a:r>
            <a:r>
              <a:rPr lang="ru-RU" dirty="0" smtClean="0"/>
              <a:t/>
            </a:r>
            <a:br>
              <a:rPr lang="ru-RU" dirty="0" smtClean="0"/>
            </a:br>
            <a:endParaRPr lang="ru-RU" dirty="0"/>
          </a:p>
        </p:txBody>
      </p:sp>
      <p:sp>
        <p:nvSpPr>
          <p:cNvPr id="3" name="Содержимое 2"/>
          <p:cNvSpPr>
            <a:spLocks noGrp="1"/>
          </p:cNvSpPr>
          <p:nvPr>
            <p:ph idx="1"/>
          </p:nvPr>
        </p:nvSpPr>
        <p:spPr/>
        <p:txBody>
          <a:bodyPr/>
          <a:lstStyle/>
          <a:p>
            <a:r>
              <a:rPr lang="ru-RU" dirty="0" smtClean="0"/>
              <a:t>-обнаружить стартовые возможности первоклассника в </a:t>
            </a:r>
            <a:r>
              <a:rPr lang="ru-RU" dirty="0" err="1" smtClean="0"/>
              <a:t>сформированности</a:t>
            </a:r>
            <a:r>
              <a:rPr lang="ru-RU" dirty="0" smtClean="0"/>
              <a:t> предпосылок и продуктивной учебной деятельности;</a:t>
            </a:r>
          </a:p>
          <a:p>
            <a:r>
              <a:rPr lang="ru-RU" dirty="0" smtClean="0"/>
              <a:t>-выявить индивидуальные различия между детьми;</a:t>
            </a: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Система дидактических средств и методических приемов</a:t>
            </a:r>
            <a:endParaRPr lang="ru-RU" dirty="0"/>
          </a:p>
        </p:txBody>
      </p:sp>
      <p:sp>
        <p:nvSpPr>
          <p:cNvPr id="3" name="Содержимое 2"/>
          <p:cNvSpPr>
            <a:spLocks noGrp="1"/>
          </p:cNvSpPr>
          <p:nvPr>
            <p:ph idx="1"/>
          </p:nvPr>
        </p:nvSpPr>
        <p:spPr/>
        <p:txBody>
          <a:bodyPr>
            <a:normAutofit fontScale="70000" lnSpcReduction="20000"/>
          </a:bodyPr>
          <a:lstStyle/>
          <a:p>
            <a:r>
              <a:rPr lang="ru-RU" dirty="0" smtClean="0"/>
              <a:t>- откорректировать список одарённых детей (по учебным предметам);</a:t>
            </a:r>
          </a:p>
          <a:p>
            <a:r>
              <a:rPr lang="ru-RU" dirty="0" smtClean="0"/>
              <a:t>- осуществлять индивидуальный подход к данной категории детей на уроках, используя дополнительный материал с учётом конкретных особенностей детей;</a:t>
            </a:r>
          </a:p>
          <a:p>
            <a:r>
              <a:rPr lang="ru-RU" dirty="0" smtClean="0"/>
              <a:t>- привлекать одарённых учащихся к осуществлению помощи слабоуспевающим в классе;</a:t>
            </a:r>
          </a:p>
          <a:p>
            <a:r>
              <a:rPr lang="ru-RU" dirty="0" smtClean="0"/>
              <a:t>- привлекать одарённых детей к участию в олимпиадах с целью реализации их возможностей;</a:t>
            </a:r>
          </a:p>
          <a:p>
            <a:r>
              <a:rPr lang="ru-RU" dirty="0" smtClean="0"/>
              <a:t>- проводить диагностику для прослеживания развития каждого ребёнка;</a:t>
            </a:r>
          </a:p>
          <a:p>
            <a:r>
              <a:rPr lang="ru-RU" dirty="0" smtClean="0"/>
              <a:t>- продолжать сбор информации и материалов по всем аспектам деятельности одарённых детей;</a:t>
            </a:r>
          </a:p>
          <a:p>
            <a:r>
              <a:rPr lang="ru-RU" dirty="0" smtClean="0"/>
              <a:t>- проводить оценку результативности обучения.</a:t>
            </a:r>
          </a:p>
          <a:p>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Формы организации учебной деятельности</a:t>
            </a:r>
            <a:endParaRPr lang="ru-RU" dirty="0"/>
          </a:p>
        </p:txBody>
      </p:sp>
      <p:sp>
        <p:nvSpPr>
          <p:cNvPr id="3" name="Содержимое 2"/>
          <p:cNvSpPr>
            <a:spLocks noGrp="1"/>
          </p:cNvSpPr>
          <p:nvPr>
            <p:ph idx="1"/>
          </p:nvPr>
        </p:nvSpPr>
        <p:spPr/>
        <p:txBody>
          <a:bodyPr/>
          <a:lstStyle/>
          <a:p>
            <a:r>
              <a:rPr lang="ru-RU" dirty="0" smtClean="0"/>
              <a:t>Для развития творческих способностей на уроках я использую:</a:t>
            </a:r>
          </a:p>
          <a:p>
            <a:r>
              <a:rPr lang="ru-RU" dirty="0" smtClean="0"/>
              <a:t>- индивидуальную деятельность . Например, все дети разбирают решение задачи, а дети с математическими способностями решают её всевозможными способами.</a:t>
            </a:r>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Групповая </a:t>
            </a:r>
            <a:endParaRPr lang="ru-RU" dirty="0"/>
          </a:p>
        </p:txBody>
      </p:sp>
      <p:sp>
        <p:nvSpPr>
          <p:cNvPr id="3" name="Содержимое 2"/>
          <p:cNvSpPr>
            <a:spLocks noGrp="1"/>
          </p:cNvSpPr>
          <p:nvPr>
            <p:ph idx="1"/>
          </p:nvPr>
        </p:nvSpPr>
        <p:spPr/>
        <p:txBody>
          <a:bodyPr>
            <a:normAutofit lnSpcReduction="10000"/>
          </a:bodyPr>
          <a:lstStyle/>
          <a:p>
            <a:r>
              <a:rPr lang="ru-RU" dirty="0" smtClean="0"/>
              <a:t>состав групп может быть постоянным или переменным: </a:t>
            </a:r>
          </a:p>
          <a:p>
            <a:r>
              <a:rPr lang="ru-RU" dirty="0" smtClean="0"/>
              <a:t> «Консультант»- способные учащиеся помогают группе решить учебную проблему</a:t>
            </a:r>
          </a:p>
          <a:p>
            <a:r>
              <a:rPr lang="ru-RU" dirty="0" smtClean="0"/>
              <a:t>«Вертушка»- способные дети получают карточку с заданиями по теме урока, группа выполняет, одарённый ребёнок проверяет, уточняет, рекомендует</a:t>
            </a:r>
          </a:p>
          <a:p>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Фронтальная</a:t>
            </a:r>
            <a:endParaRPr lang="ru-RU" dirty="0"/>
          </a:p>
        </p:txBody>
      </p:sp>
      <p:sp>
        <p:nvSpPr>
          <p:cNvPr id="3" name="Содержимое 2"/>
          <p:cNvSpPr>
            <a:spLocks noGrp="1"/>
          </p:cNvSpPr>
          <p:nvPr>
            <p:ph idx="1"/>
          </p:nvPr>
        </p:nvSpPr>
        <p:spPr/>
        <p:txBody>
          <a:bodyPr/>
          <a:lstStyle/>
          <a:p>
            <a:r>
              <a:rPr lang="ru-RU" dirty="0" smtClean="0"/>
              <a:t>деятельность, включая работу в постоянных парах: на уроке чтения одарённые дети читают вместе со слабым учащимся, на следующем уроке рассказывают прочитанное друг другу; «в качестве экспертов» способные дети реализуют себя на всех этапах урока;</a:t>
            </a:r>
          </a:p>
          <a:p>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На уроках</a:t>
            </a:r>
            <a:endParaRPr lang="ru-RU" dirty="0"/>
          </a:p>
        </p:txBody>
      </p:sp>
      <p:graphicFrame>
        <p:nvGraphicFramePr>
          <p:cNvPr id="4" name="Содержимое 3"/>
          <p:cNvGraphicFramePr>
            <a:graphicFrameLocks noGrp="1"/>
          </p:cNvGraphicFramePr>
          <p:nvPr>
            <p:ph idx="1"/>
          </p:nvPr>
        </p:nvGraphicFramePr>
        <p:xfrm>
          <a:off x="428596" y="1285860"/>
          <a:ext cx="8229600" cy="5212080"/>
        </p:xfrm>
        <a:graphic>
          <a:graphicData uri="http://schemas.openxmlformats.org/drawingml/2006/table">
            <a:tbl>
              <a:tblPr firstRow="1" bandRow="1">
                <a:tableStyleId>{5C22544A-7EE6-4342-B048-85BDC9FD1C3A}</a:tableStyleId>
              </a:tblPr>
              <a:tblGrid>
                <a:gridCol w="4114800"/>
                <a:gridCol w="4114800"/>
              </a:tblGrid>
              <a:tr h="788744">
                <a:tc>
                  <a:txBody>
                    <a:bodyPr/>
                    <a:lstStyle/>
                    <a:p>
                      <a:r>
                        <a:rPr lang="ru-RU" sz="2400" b="1" kern="1200" dirty="0" smtClean="0">
                          <a:solidFill>
                            <a:schemeClr val="lt1"/>
                          </a:solidFill>
                          <a:latin typeface="+mn-lt"/>
                          <a:ea typeface="+mn-ea"/>
                          <a:cs typeface="+mn-cs"/>
                        </a:rPr>
                        <a:t>Вопросы для обычного ученика</a:t>
                      </a:r>
                      <a:endParaRPr lang="ru-RU" sz="2400" dirty="0"/>
                    </a:p>
                  </a:txBody>
                  <a:tcPr/>
                </a:tc>
                <a:tc>
                  <a:txBody>
                    <a:bodyPr/>
                    <a:lstStyle/>
                    <a:p>
                      <a:pPr marR="150495" algn="just">
                        <a:spcAft>
                          <a:spcPts val="0"/>
                        </a:spcAft>
                      </a:pPr>
                      <a:r>
                        <a:rPr lang="ru-RU" sz="2400" dirty="0">
                          <a:latin typeface="Times New Roman"/>
                          <a:ea typeface="Times New Roman"/>
                        </a:rPr>
                        <a:t>Вопросы для одарённого </a:t>
                      </a:r>
                    </a:p>
                  </a:txBody>
                  <a:tcPr marL="114300" marR="114300" marT="0" marB="0"/>
                </a:tc>
              </a:tr>
              <a:tr h="3111758">
                <a:tc>
                  <a:txBody>
                    <a:bodyPr/>
                    <a:lstStyle/>
                    <a:p>
                      <a:pPr marR="150495" algn="just">
                        <a:spcAft>
                          <a:spcPts val="0"/>
                        </a:spcAft>
                      </a:pPr>
                      <a:r>
                        <a:rPr lang="ru-RU" sz="2400" dirty="0">
                          <a:latin typeface="Times New Roman"/>
                          <a:ea typeface="Times New Roman"/>
                        </a:rPr>
                        <a:t>Назовите, расскажите, перечислите…</a:t>
                      </a:r>
                    </a:p>
                    <a:p>
                      <a:pPr marR="150495" algn="just">
                        <a:spcAft>
                          <a:spcPts val="0"/>
                        </a:spcAft>
                      </a:pPr>
                      <a:r>
                        <a:rPr lang="ru-RU" sz="2400" dirty="0">
                          <a:latin typeface="Times New Roman"/>
                          <a:ea typeface="Times New Roman"/>
                        </a:rPr>
                        <a:t>Расскажите своими словами, опишите…</a:t>
                      </a:r>
                    </a:p>
                    <a:p>
                      <a:pPr marR="150495" algn="just">
                        <a:spcAft>
                          <a:spcPts val="0"/>
                        </a:spcAft>
                      </a:pPr>
                      <a:r>
                        <a:rPr lang="ru-RU" sz="2400" dirty="0">
                          <a:latin typeface="Times New Roman"/>
                          <a:ea typeface="Times New Roman"/>
                        </a:rPr>
                        <a:t>Изложи по порядку, сравните…</a:t>
                      </a:r>
                    </a:p>
                    <a:p>
                      <a:pPr marR="150495" algn="just">
                        <a:spcAft>
                          <a:spcPts val="0"/>
                        </a:spcAft>
                      </a:pPr>
                      <a:r>
                        <a:rPr lang="ru-RU" sz="2400" dirty="0">
                          <a:latin typeface="Times New Roman"/>
                          <a:ea typeface="Times New Roman"/>
                        </a:rPr>
                        <a:t>Придумайте другой вариант…</a:t>
                      </a:r>
                    </a:p>
                    <a:p>
                      <a:pPr marR="150495" algn="just">
                        <a:spcAft>
                          <a:spcPts val="0"/>
                        </a:spcAft>
                      </a:pPr>
                      <a:r>
                        <a:rPr lang="ru-RU" sz="2400" dirty="0">
                          <a:latin typeface="Times New Roman"/>
                          <a:ea typeface="Times New Roman"/>
                        </a:rPr>
                        <a:t>Что вам больше всего нравится?</a:t>
                      </a:r>
                    </a:p>
                    <a:p>
                      <a:pPr marR="150495" algn="just">
                        <a:spcAft>
                          <a:spcPts val="0"/>
                        </a:spcAft>
                      </a:pPr>
                      <a:r>
                        <a:rPr lang="ru-RU" sz="2400" dirty="0">
                          <a:latin typeface="Times New Roman"/>
                          <a:ea typeface="Times New Roman"/>
                        </a:rPr>
                        <a:t>Что вам больше всего не нравится?</a:t>
                      </a:r>
                    </a:p>
                  </a:txBody>
                  <a:tcPr marL="114300" marR="114300" marT="0" marB="0"/>
                </a:tc>
                <a:tc>
                  <a:txBody>
                    <a:bodyPr/>
                    <a:lstStyle/>
                    <a:p>
                      <a:pPr marR="150495" algn="just">
                        <a:spcAft>
                          <a:spcPts val="0"/>
                        </a:spcAft>
                      </a:pPr>
                      <a:r>
                        <a:rPr lang="ru-RU" sz="2400" dirty="0">
                          <a:latin typeface="Times New Roman"/>
                          <a:ea typeface="Times New Roman"/>
                        </a:rPr>
                        <a:t>Сформулируйте, </a:t>
                      </a:r>
                    </a:p>
                    <a:p>
                      <a:pPr marR="150495" algn="just">
                        <a:spcAft>
                          <a:spcPts val="0"/>
                        </a:spcAft>
                      </a:pPr>
                      <a:r>
                        <a:rPr lang="ru-RU" sz="2400" dirty="0">
                          <a:latin typeface="Times New Roman"/>
                          <a:ea typeface="Times New Roman"/>
                        </a:rPr>
                        <a:t>установите, соотнесите…</a:t>
                      </a:r>
                    </a:p>
                    <a:p>
                      <a:pPr marR="150495" algn="just">
                        <a:spcAft>
                          <a:spcPts val="0"/>
                        </a:spcAft>
                      </a:pPr>
                      <a:r>
                        <a:rPr lang="ru-RU" sz="2400" dirty="0">
                          <a:latin typeface="Times New Roman"/>
                          <a:ea typeface="Times New Roman"/>
                        </a:rPr>
                        <a:t>Покажите взаимосвязь…</a:t>
                      </a:r>
                    </a:p>
                    <a:p>
                      <a:pPr marR="150495" algn="just">
                        <a:spcAft>
                          <a:spcPts val="0"/>
                        </a:spcAft>
                      </a:pPr>
                      <a:r>
                        <a:rPr lang="ru-RU" sz="2400" dirty="0">
                          <a:latin typeface="Times New Roman"/>
                          <a:ea typeface="Times New Roman"/>
                        </a:rPr>
                        <a:t>Объясните смысл…</a:t>
                      </a:r>
                    </a:p>
                    <a:p>
                      <a:pPr marR="150495" algn="just">
                        <a:spcAft>
                          <a:spcPts val="0"/>
                        </a:spcAft>
                      </a:pPr>
                      <a:r>
                        <a:rPr lang="ru-RU" sz="2400" dirty="0">
                          <a:latin typeface="Times New Roman"/>
                          <a:ea typeface="Times New Roman"/>
                        </a:rPr>
                        <a:t>Объясните причины…</a:t>
                      </a:r>
                    </a:p>
                    <a:p>
                      <a:pPr marR="150495" algn="just">
                        <a:spcAft>
                          <a:spcPts val="0"/>
                        </a:spcAft>
                      </a:pPr>
                      <a:r>
                        <a:rPr lang="ru-RU" sz="2400" dirty="0">
                          <a:latin typeface="Times New Roman"/>
                          <a:ea typeface="Times New Roman"/>
                        </a:rPr>
                        <a:t>Есть ли другая причина?</a:t>
                      </a:r>
                    </a:p>
                    <a:p>
                      <a:pPr marR="150495" algn="just">
                        <a:spcAft>
                          <a:spcPts val="0"/>
                        </a:spcAft>
                      </a:pPr>
                      <a:r>
                        <a:rPr lang="ru-RU" sz="2400" dirty="0">
                          <a:latin typeface="Times New Roman"/>
                          <a:ea typeface="Times New Roman"/>
                        </a:rPr>
                        <a:t>Что произойдёт, если…</a:t>
                      </a:r>
                    </a:p>
                    <a:p>
                      <a:pPr marR="150495" algn="just">
                        <a:spcAft>
                          <a:spcPts val="0"/>
                        </a:spcAft>
                      </a:pPr>
                      <a:r>
                        <a:rPr lang="ru-RU" sz="2400" dirty="0">
                          <a:latin typeface="Times New Roman"/>
                          <a:ea typeface="Times New Roman"/>
                        </a:rPr>
                        <a:t>Выскажите критические </a:t>
                      </a:r>
                    </a:p>
                  </a:txBody>
                  <a:tcPr marL="114300" marR="114300" marT="0" marB="0"/>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внеурочное время </a:t>
            </a:r>
            <a:endParaRPr lang="ru-RU" dirty="0"/>
          </a:p>
        </p:txBody>
      </p:sp>
      <p:sp>
        <p:nvSpPr>
          <p:cNvPr id="3" name="Содержимое 2"/>
          <p:cNvSpPr>
            <a:spLocks noGrp="1"/>
          </p:cNvSpPr>
          <p:nvPr>
            <p:ph idx="1"/>
          </p:nvPr>
        </p:nvSpPr>
        <p:spPr/>
        <p:txBody>
          <a:bodyPr/>
          <a:lstStyle/>
          <a:p>
            <a:r>
              <a:rPr lang="ru-RU" dirty="0" smtClean="0"/>
              <a:t>внеурочные занятия начиная с 1 класса</a:t>
            </a:r>
          </a:p>
          <a:p>
            <a:r>
              <a:rPr lang="ru-RU" dirty="0" smtClean="0"/>
              <a:t>Развивающие группы</a:t>
            </a:r>
          </a:p>
          <a:p>
            <a:r>
              <a:rPr lang="ru-RU" dirty="0" smtClean="0"/>
              <a:t>Творческие конкурсы</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Поддержка</a:t>
            </a:r>
            <a:br>
              <a:rPr lang="ru-RU" dirty="0" smtClean="0"/>
            </a:br>
            <a:r>
              <a:rPr lang="ru-RU" dirty="0" smtClean="0"/>
              <a:t>1 </a:t>
            </a:r>
            <a:endParaRPr lang="ru-RU" dirty="0"/>
          </a:p>
        </p:txBody>
      </p:sp>
      <p:sp>
        <p:nvSpPr>
          <p:cNvPr id="3" name="Содержимое 2"/>
          <p:cNvSpPr>
            <a:spLocks noGrp="1"/>
          </p:cNvSpPr>
          <p:nvPr>
            <p:ph idx="1"/>
          </p:nvPr>
        </p:nvSpPr>
        <p:spPr/>
        <p:txBody>
          <a:bodyPr>
            <a:normAutofit fontScale="92500" lnSpcReduction="20000"/>
          </a:bodyPr>
          <a:lstStyle/>
          <a:p>
            <a:pPr lvl="0"/>
            <a:r>
              <a:rPr lang="ru-RU" dirty="0" smtClean="0"/>
              <a:t>Прими всё, что есть в ребёнке, как естественное, сообразное его природе, даже если это не соответствует твоим знаниям, культурным представлениям и нравственным установкам. Если ребёнок кричит или бегает по коридорам – в первую очередь это законное и особое проявление его внутренней энергии, и лишь во вторую – нарушение правил общественного поведения. Единственное исключение – неприятие в ребёнке того, что угрожает здоровью людей и его собственному здоровью.</a:t>
            </a:r>
          </a:p>
          <a:p>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2</a:t>
            </a:r>
            <a:endParaRPr lang="ru-RU" dirty="0"/>
          </a:p>
        </p:txBody>
      </p:sp>
      <p:sp>
        <p:nvSpPr>
          <p:cNvPr id="3" name="Содержимое 2"/>
          <p:cNvSpPr>
            <a:spLocks noGrp="1"/>
          </p:cNvSpPr>
          <p:nvPr>
            <p:ph idx="1"/>
          </p:nvPr>
        </p:nvSpPr>
        <p:spPr/>
        <p:txBody>
          <a:bodyPr>
            <a:normAutofit fontScale="92500" lnSpcReduction="10000"/>
          </a:bodyPr>
          <a:lstStyle/>
          <a:p>
            <a:pPr lvl="0"/>
            <a:r>
              <a:rPr lang="ru-RU" dirty="0" smtClean="0"/>
              <a:t>Приняв все проявления ребёнка, как положительные, так и отрицательные, сопроводи его позитивную самореализацию. Если всячески помогать и одобрять культурный труд ребёнка, стимулировать его творческие идеи, то именно они будут расти в нём и развиваться. Просчёты и недостатки, на которых внимание учителя явно не концентрируются, будут уходить, не получая внешней энергетической подпитки.</a:t>
            </a:r>
          </a:p>
          <a:p>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3</a:t>
            </a:r>
            <a:endParaRPr lang="ru-RU" dirty="0"/>
          </a:p>
        </p:txBody>
      </p:sp>
      <p:sp>
        <p:nvSpPr>
          <p:cNvPr id="3" name="Содержимое 2"/>
          <p:cNvSpPr>
            <a:spLocks noGrp="1"/>
          </p:cNvSpPr>
          <p:nvPr>
            <p:ph idx="1"/>
          </p:nvPr>
        </p:nvSpPr>
        <p:spPr/>
        <p:txBody>
          <a:bodyPr/>
          <a:lstStyle/>
          <a:p>
            <a:r>
              <a:rPr lang="ru-RU" dirty="0" smtClean="0"/>
              <a:t>Старайся ничему не учить ребёнка напрямую. Всегда учись сам. Тогда ребёнок, находясь с тобой, будет всегда видеть, чувствовать и знать, как можно учиться. На занятиях живописью рисуй сам; если все сочиняют сказку, сочиняй и ты; на математике решай задачи вместе с учениками</a:t>
            </a:r>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4</a:t>
            </a:r>
            <a:endParaRPr lang="ru-RU" dirty="0"/>
          </a:p>
        </p:txBody>
      </p:sp>
      <p:sp>
        <p:nvSpPr>
          <p:cNvPr id="3" name="Содержимое 2"/>
          <p:cNvSpPr>
            <a:spLocks noGrp="1"/>
          </p:cNvSpPr>
          <p:nvPr>
            <p:ph idx="1"/>
          </p:nvPr>
        </p:nvSpPr>
        <p:spPr/>
        <p:txBody>
          <a:bodyPr/>
          <a:lstStyle/>
          <a:p>
            <a:r>
              <a:rPr lang="ru-RU" dirty="0" smtClean="0"/>
              <a:t>Не задавай детям вопросов, на которые знаешь ответ (или думаешь, что знаешь). Ищи истину вместе с ними. Иногда можно применить проблемную ситуацию с известным тебе решением, но в итоге всегда стремись оказаться вместе с детьми в одинаковом неведении. Ощути радость совместного с ними творчества и открытия</a:t>
            </a: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5</a:t>
            </a:r>
            <a:endParaRPr lang="ru-RU" dirty="0"/>
          </a:p>
        </p:txBody>
      </p:sp>
      <p:sp>
        <p:nvSpPr>
          <p:cNvPr id="3" name="Содержимое 2"/>
          <p:cNvSpPr>
            <a:spLocks noGrp="1"/>
          </p:cNvSpPr>
          <p:nvPr>
            <p:ph idx="1"/>
          </p:nvPr>
        </p:nvSpPr>
        <p:spPr/>
        <p:txBody>
          <a:bodyPr/>
          <a:lstStyle/>
          <a:p>
            <a:pPr lvl="0"/>
            <a:r>
              <a:rPr lang="ru-RU" dirty="0" smtClean="0"/>
              <a:t>Искренне восхищайся всем красивым, что видишь вокруг. Находи прекрасное в природе, науке, искусстве, в поступках людей. Пусть дети будут подражать тебе в таком восторге. Через подражание в чувствах им откроется и сам источник красивого.</a:t>
            </a:r>
          </a:p>
          <a:p>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6</a:t>
            </a:r>
            <a:endParaRPr lang="ru-RU" dirty="0"/>
          </a:p>
        </p:txBody>
      </p:sp>
      <p:sp>
        <p:nvSpPr>
          <p:cNvPr id="3" name="Содержимое 2"/>
          <p:cNvSpPr>
            <a:spLocks noGrp="1"/>
          </p:cNvSpPr>
          <p:nvPr>
            <p:ph idx="1"/>
          </p:nvPr>
        </p:nvSpPr>
        <p:spPr/>
        <p:txBody>
          <a:bodyPr>
            <a:normAutofit fontScale="85000" lnSpcReduction="10000"/>
          </a:bodyPr>
          <a:lstStyle/>
          <a:p>
            <a:pPr lvl="0"/>
            <a:r>
              <a:rPr lang="ru-RU" dirty="0" smtClean="0"/>
              <a:t>Ничего не делай просто так. Если ты с детьми, то ты учитель в любой момент времени. Любая ситуация для тебя – педагогическая. Умей сам создать её или использовать возникшую ситуацию для решения образовательных задач. Ученик, попавший в образовательную ситуацию, всегда приобретает в результате личные знания и опыт, свой собственный вывод. Это лучше, чем вещать и растолковывать ему прописные истины. Но обязательно помоги ребёнку осознать и сформулировать свои результаты, оценки, выводы.</a:t>
            </a:r>
          </a:p>
          <a:p>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7</a:t>
            </a:r>
            <a:endParaRPr lang="ru-RU" dirty="0"/>
          </a:p>
        </p:txBody>
      </p:sp>
      <p:sp>
        <p:nvSpPr>
          <p:cNvPr id="3" name="Содержимое 2"/>
          <p:cNvSpPr>
            <a:spLocks noGrp="1"/>
          </p:cNvSpPr>
          <p:nvPr>
            <p:ph idx="1"/>
          </p:nvPr>
        </p:nvSpPr>
        <p:spPr/>
        <p:txBody>
          <a:bodyPr>
            <a:normAutofit fontScale="92500" lnSpcReduction="10000"/>
          </a:bodyPr>
          <a:lstStyle/>
          <a:p>
            <a:pPr lvl="0"/>
            <a:r>
              <a:rPr lang="ru-RU" dirty="0" smtClean="0"/>
              <a:t>Считай своим основным педагогическим методом осознанное наблюдение за ребёнком. Всё, что он делает или не делает, есть внешнее выражение его внутренней сущности. Всегда старайся понять внутреннее через внешнее. Будь «переводчиком» всех его поступков и работ. Вглядывайся, вслушивайся, вдумывайся в ученика. Обсуждай с ним его успехи и проблемы. Даже делая это без него, ты будешь помогать ему.</a:t>
            </a:r>
          </a:p>
          <a:p>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150</TotalTime>
  <Words>1887</Words>
  <PresentationFormat>Экран (4:3)</PresentationFormat>
  <Paragraphs>134</Paragraphs>
  <Slides>29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29</vt:i4>
      </vt:variant>
    </vt:vector>
  </HeadingPairs>
  <TitlesOfParts>
    <vt:vector size="30" baseType="lpstr">
      <vt:lpstr>Тема Office</vt:lpstr>
      <vt:lpstr>Работа с одарёнными</vt:lpstr>
      <vt:lpstr>Выявление. Развитие. Поддержка.</vt:lpstr>
      <vt:lpstr>Задача </vt:lpstr>
      <vt:lpstr>Выявление </vt:lpstr>
      <vt:lpstr> Тест-анкета по определению одарённости ребёнка.  </vt:lpstr>
      <vt:lpstr>У вашего ребёнка способности к научной работе, если он: </vt:lpstr>
      <vt:lpstr>У вашего ребёнка совершенно очевидные технические способности, если он: </vt:lpstr>
      <vt:lpstr>Ваш ребёнок имеет музыкальный талант, если он:</vt:lpstr>
      <vt:lpstr>Артистический талант проявляется у вашего ребёнка в том, что он: </vt:lpstr>
      <vt:lpstr>Художественные способности вашего ребёнка могут проявиться в том, что он:</vt:lpstr>
      <vt:lpstr>У вашего ребёнка литературные дарования, если он: </vt:lpstr>
      <vt:lpstr>Явно выражен спортивный талант, если он: </vt:lpstr>
      <vt:lpstr>У вашего ребёнка незаурядный интеллект, если он:</vt:lpstr>
      <vt:lpstr>Формы работы</vt:lpstr>
      <vt:lpstr>Слайд 15</vt:lpstr>
      <vt:lpstr>Назначение диагностических методик: </vt:lpstr>
      <vt:lpstr>Система дидактических средств и методических приемов</vt:lpstr>
      <vt:lpstr>Формы организации учебной деятельности</vt:lpstr>
      <vt:lpstr> Групповая </vt:lpstr>
      <vt:lpstr>Фронтальная</vt:lpstr>
      <vt:lpstr>На уроках</vt:lpstr>
      <vt:lpstr>внеурочное время </vt:lpstr>
      <vt:lpstr>Поддержка 1 </vt:lpstr>
      <vt:lpstr>2</vt:lpstr>
      <vt:lpstr>3</vt:lpstr>
      <vt:lpstr>4</vt:lpstr>
      <vt:lpstr>5</vt:lpstr>
      <vt:lpstr>6</vt:lpstr>
      <vt:lpstr>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Admin</cp:lastModifiedBy>
  <cp:revision>12</cp:revision>
  <dcterms:created xsi:type="dcterms:W3CDTF">2018-11-28T19:11:34Z</dcterms:created>
  <dcterms:modified xsi:type="dcterms:W3CDTF">2020-03-18T16:13:47Z</dcterms:modified>
</cp:coreProperties>
</file>