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65" r:id="rId6"/>
    <p:sldId id="266" r:id="rId7"/>
    <p:sldId id="267" r:id="rId8"/>
    <p:sldId id="260" r:id="rId9"/>
    <p:sldId id="259" r:id="rId10"/>
    <p:sldId id="272" r:id="rId11"/>
    <p:sldId id="273" r:id="rId12"/>
    <p:sldId id="274" r:id="rId13"/>
    <p:sldId id="261" r:id="rId14"/>
    <p:sldId id="262" r:id="rId15"/>
    <p:sldId id="263" r:id="rId16"/>
    <p:sldId id="264" r:id="rId17"/>
    <p:sldId id="271" r:id="rId18"/>
    <p:sldId id="268" r:id="rId19"/>
    <p:sldId id="269" r:id="rId20"/>
    <p:sldId id="270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мотивы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учение</c:v>
                </c:pt>
                <c:pt idx="1">
                  <c:v>познание</c:v>
                </c:pt>
                <c:pt idx="2">
                  <c:v>перемены</c:v>
                </c:pt>
                <c:pt idx="3">
                  <c:v>общение</c:v>
                </c:pt>
                <c:pt idx="4">
                  <c:v>игра</c:v>
                </c:pt>
                <c:pt idx="5">
                  <c:v>не привлекает</c:v>
                </c:pt>
                <c:pt idx="6">
                  <c:v>нравится, но не понимает, где находится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6</c:v>
                </c:pt>
                <c:pt idx="1">
                  <c:v>1</c:v>
                </c:pt>
                <c:pt idx="2">
                  <c:v>2</c:v>
                </c:pt>
                <c:pt idx="3">
                  <c:v>11</c:v>
                </c:pt>
                <c:pt idx="4">
                  <c:v>1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"/>
          <c:y val="8.6819092422982733E-3"/>
          <c:w val="0.50728752091430129"/>
          <c:h val="0.96401804433664151"/>
        </c:manualLayout>
      </c:layout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>
        <c:manualLayout>
          <c:layoutTarget val="inner"/>
          <c:xMode val="edge"/>
          <c:yMode val="edge"/>
          <c:x val="1.6975308641975318E-2"/>
          <c:y val="3.0866359269839376E-2"/>
          <c:w val="0.96604938271604934"/>
          <c:h val="0.76990532180665161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положительная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Нравится школа</c:v>
                </c:pt>
                <c:pt idx="1">
                  <c:v>Идут с радостью</c:v>
                </c:pt>
                <c:pt idx="2">
                  <c:v>остались бы дома</c:v>
                </c:pt>
                <c:pt idx="3">
                  <c:v>отмена уроков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</c:v>
                </c:pt>
                <c:pt idx="1">
                  <c:v>14</c:v>
                </c:pt>
                <c:pt idx="2">
                  <c:v>14</c:v>
                </c:pt>
                <c:pt idx="3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нейтральная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Нравится школа</c:v>
                </c:pt>
                <c:pt idx="1">
                  <c:v>Идут с радостью</c:v>
                </c:pt>
                <c:pt idx="2">
                  <c:v>остались бы дома</c:v>
                </c:pt>
                <c:pt idx="3">
                  <c:v>отмена уроков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</c:v>
                </c:pt>
                <c:pt idx="1">
                  <c:v>8</c:v>
                </c:pt>
                <c:pt idx="2">
                  <c:v>9</c:v>
                </c:pt>
                <c:pt idx="3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отрицательная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Нравится школа</c:v>
                </c:pt>
                <c:pt idx="1">
                  <c:v>Идут с радостью</c:v>
                </c:pt>
                <c:pt idx="2">
                  <c:v>остались бы дома</c:v>
                </c:pt>
                <c:pt idx="3">
                  <c:v>отмена уроков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</c:ser>
        <c:axId val="71405952"/>
        <c:axId val="71407488"/>
      </c:barChart>
      <c:catAx>
        <c:axId val="71405952"/>
        <c:scaling>
          <c:orientation val="minMax"/>
        </c:scaling>
        <c:delete val="1"/>
        <c:axPos val="b"/>
        <c:majorTickMark val="cross"/>
        <c:minorTickMark val="cross"/>
        <c:tickLblPos val="nextTo"/>
        <c:crossAx val="71407488"/>
        <c:crosses val="autoZero"/>
        <c:auto val="1"/>
        <c:lblAlgn val="ctr"/>
        <c:lblOffset val="100"/>
        <c:noMultiLvlLbl val="1"/>
      </c:catAx>
      <c:valAx>
        <c:axId val="71407488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extTo"/>
        <c:crossAx val="71405952"/>
        <c:crosses val="autoZero"/>
        <c:crossBetween val="between"/>
      </c:valAx>
    </c:plotArea>
    <c:legend>
      <c:legendPos val="r"/>
      <c:layout/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полжительная 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домашнее задание</c:v>
                </c:pt>
                <c:pt idx="1">
                  <c:v>одни перемены</c:v>
                </c:pt>
                <c:pt idx="2">
                  <c:v>рассказываю родителям</c:v>
                </c:pt>
                <c:pt idx="3">
                  <c:v>менее строгий учитель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</c:v>
                </c:pt>
                <c:pt idx="1">
                  <c:v>9</c:v>
                </c:pt>
                <c:pt idx="2">
                  <c:v>15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нейтральная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домашнее задание</c:v>
                </c:pt>
                <c:pt idx="1">
                  <c:v>одни перемены</c:v>
                </c:pt>
                <c:pt idx="2">
                  <c:v>рассказываю родителям</c:v>
                </c:pt>
                <c:pt idx="3">
                  <c:v>менее строгий учитель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</c:v>
                </c:pt>
                <c:pt idx="1">
                  <c:v>9</c:v>
                </c:pt>
                <c:pt idx="2">
                  <c:v>4</c:v>
                </c:pt>
                <c:pt idx="3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отрицательная</c:v>
                </c:pt>
              </c:strCache>
            </c:strRef>
          </c:tx>
          <c:invertIfNegative val="1"/>
          <c:cat>
            <c:strRef>
              <c:f>Лист1!$A$2:$A$5</c:f>
              <c:strCache>
                <c:ptCount val="4"/>
                <c:pt idx="0">
                  <c:v>домашнее задание</c:v>
                </c:pt>
                <c:pt idx="1">
                  <c:v>одни перемены</c:v>
                </c:pt>
                <c:pt idx="2">
                  <c:v>рассказываю родителям</c:v>
                </c:pt>
                <c:pt idx="3">
                  <c:v>менее строгий учитель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</c:ser>
        <c:axId val="95326592"/>
        <c:axId val="95328128"/>
      </c:barChart>
      <c:catAx>
        <c:axId val="95326592"/>
        <c:scaling>
          <c:orientation val="minMax"/>
        </c:scaling>
        <c:delete val="1"/>
        <c:axPos val="b"/>
        <c:majorTickMark val="cross"/>
        <c:minorTickMark val="cross"/>
        <c:tickLblPos val="nextTo"/>
        <c:crossAx val="95328128"/>
        <c:crosses val="autoZero"/>
        <c:auto val="1"/>
        <c:lblAlgn val="ctr"/>
        <c:lblOffset val="100"/>
        <c:noMultiLvlLbl val="1"/>
      </c:catAx>
      <c:valAx>
        <c:axId val="95328128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extTo"/>
        <c:crossAx val="95326592"/>
        <c:crosses val="autoZero"/>
        <c:crossBetween val="between"/>
      </c:valAx>
    </c:plotArea>
    <c:legend>
      <c:legendPos val="r"/>
      <c:layout/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положительно</c:v>
                </c:pt>
              </c:strCache>
            </c:strRef>
          </c:tx>
          <c:invertIfNegative val="1"/>
          <c:cat>
            <c:strRef>
              <c:f>Лист1!$A$2:$A$3</c:f>
              <c:strCache>
                <c:ptCount val="2"/>
                <c:pt idx="0">
                  <c:v>много дррузей</c:v>
                </c:pt>
                <c:pt idx="1">
                  <c:v>нравятся одноклассники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</c:v>
                </c:pt>
                <c:pt idx="1">
                  <c:v>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нейтрально</c:v>
                </c:pt>
              </c:strCache>
            </c:strRef>
          </c:tx>
          <c:invertIfNegative val="1"/>
          <c:cat>
            <c:strRef>
              <c:f>Лист1!$A$2:$A$3</c:f>
              <c:strCache>
                <c:ptCount val="2"/>
                <c:pt idx="0">
                  <c:v>много дррузей</c:v>
                </c:pt>
                <c:pt idx="1">
                  <c:v>нравятся одноклассники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отрицательно</c:v>
                </c:pt>
              </c:strCache>
            </c:strRef>
          </c:tx>
          <c:invertIfNegative val="1"/>
          <c:cat>
            <c:strRef>
              <c:f>Лист1!$A$2:$A$3</c:f>
              <c:strCache>
                <c:ptCount val="2"/>
                <c:pt idx="0">
                  <c:v>много дррузей</c:v>
                </c:pt>
                <c:pt idx="1">
                  <c:v>нравятся одноклассники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</c:v>
                </c:pt>
                <c:pt idx="1">
                  <c:v>1</c:v>
                </c:pt>
              </c:numCache>
            </c:numRef>
          </c:val>
        </c:ser>
        <c:axId val="102236160"/>
        <c:axId val="102237696"/>
      </c:barChart>
      <c:catAx>
        <c:axId val="102236160"/>
        <c:scaling>
          <c:orientation val="minMax"/>
        </c:scaling>
        <c:delete val="1"/>
        <c:axPos val="b"/>
        <c:majorTickMark val="cross"/>
        <c:minorTickMark val="cross"/>
        <c:tickLblPos val="nextTo"/>
        <c:crossAx val="102237696"/>
        <c:crosses val="autoZero"/>
        <c:auto val="1"/>
        <c:lblAlgn val="ctr"/>
        <c:lblOffset val="100"/>
        <c:noMultiLvlLbl val="1"/>
      </c:catAx>
      <c:valAx>
        <c:axId val="102237696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extTo"/>
        <c:crossAx val="102236160"/>
        <c:crosses val="autoZero"/>
        <c:crossBetween val="between"/>
      </c:valAx>
    </c:plotArea>
    <c:legend>
      <c:legendPos val="r"/>
      <c:layout/>
      <c:overlay val="1"/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 помощь родителям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Адаптация учащихся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Школьная адаптация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C00000"/>
                </a:solidFill>
              </a:rPr>
              <a:t>Особенности детей 6-7 лет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C:\Users\Admin\Desktop\6664105_x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85728"/>
            <a:ext cx="3000396" cy="1999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Возраст «вытягивания»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Заканчивается дошкольный возраст</a:t>
            </a:r>
          </a:p>
          <a:p>
            <a:r>
              <a:rPr lang="ru-RU" dirty="0" smtClean="0"/>
              <a:t>Быстро вытягивается в длину</a:t>
            </a:r>
          </a:p>
          <a:p>
            <a:r>
              <a:rPr lang="ru-RU" dirty="0" smtClean="0"/>
              <a:t>Смена зубов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Изменения в поведении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    Утрата детской непосредственности</a:t>
            </a:r>
          </a:p>
          <a:p>
            <a:pPr>
              <a:buNone/>
            </a:pPr>
            <a:r>
              <a:rPr lang="ru-RU" dirty="0" smtClean="0"/>
              <a:t>Сложности  в отношениях с близкими взрослыми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 flipH="1">
            <a:off x="3643306" y="3714752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Кризис 7 лет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Внешние факторы:</a:t>
            </a:r>
          </a:p>
          <a:p>
            <a:r>
              <a:rPr lang="ru-RU" dirty="0" smtClean="0"/>
              <a:t>Кривляние</a:t>
            </a:r>
          </a:p>
          <a:p>
            <a:r>
              <a:rPr lang="ru-RU" dirty="0" smtClean="0"/>
              <a:t>Капризы</a:t>
            </a:r>
          </a:p>
          <a:p>
            <a:r>
              <a:rPr lang="ru-RU" dirty="0" smtClean="0"/>
              <a:t>Демонстративные формы поведения</a:t>
            </a:r>
          </a:p>
          <a:p>
            <a:r>
              <a:rPr lang="ru-RU" dirty="0" smtClean="0"/>
              <a:t>Манерничанье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Возможны без всякой причины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Новообразования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b="1" i="1" dirty="0" smtClean="0"/>
              <a:t>произвольность и опосредованность</a:t>
            </a:r>
          </a:p>
          <a:p>
            <a:r>
              <a:rPr lang="ru-RU" b="1" i="1" dirty="0" smtClean="0"/>
              <a:t>осознавать собственные переживания</a:t>
            </a:r>
          </a:p>
          <a:p>
            <a:r>
              <a:rPr lang="ru-RU" b="1" i="1" dirty="0" smtClean="0"/>
              <a:t>обобщение переживаний</a:t>
            </a:r>
            <a:r>
              <a:rPr lang="ru-RU" dirty="0" smtClean="0"/>
              <a:t> </a:t>
            </a:r>
          </a:p>
          <a:p>
            <a:r>
              <a:rPr lang="ru-RU" dirty="0" smtClean="0"/>
              <a:t>Различает Я – идеальное и я - реальное </a:t>
            </a:r>
            <a:endParaRPr lang="ru-RU" dirty="0"/>
          </a:p>
        </p:txBody>
      </p:sp>
      <p:sp>
        <p:nvSpPr>
          <p:cNvPr id="4" name="Облако 3"/>
          <p:cNvSpPr/>
          <p:nvPr/>
        </p:nvSpPr>
        <p:spPr>
          <a:xfrm>
            <a:off x="428596" y="1714488"/>
            <a:ext cx="3857652" cy="1485904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prstDash val="solid"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непосредственность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Стрелка вверх 7"/>
          <p:cNvSpPr/>
          <p:nvPr/>
        </p:nvSpPr>
        <p:spPr>
          <a:xfrm>
            <a:off x="1000100" y="1285860"/>
            <a:ext cx="357190" cy="571504"/>
          </a:xfrm>
          <a:prstGeom prst="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Поведенческие реакции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829180" cy="4525963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пауза;</a:t>
            </a:r>
          </a:p>
          <a:p>
            <a:pPr lvl="0"/>
            <a:r>
              <a:rPr lang="ru-RU" dirty="0" smtClean="0"/>
              <a:t>спор;</a:t>
            </a:r>
          </a:p>
          <a:p>
            <a:pPr lvl="0"/>
            <a:r>
              <a:rPr lang="ru-RU" dirty="0" smtClean="0"/>
              <a:t>непослушание;</a:t>
            </a:r>
          </a:p>
          <a:p>
            <a:pPr lvl="0"/>
            <a:r>
              <a:rPr lang="ru-RU" dirty="0" smtClean="0"/>
              <a:t>хитрость;</a:t>
            </a:r>
          </a:p>
          <a:p>
            <a:pPr lvl="0"/>
            <a:r>
              <a:rPr lang="ru-RU" dirty="0" smtClean="0"/>
              <a:t>«взрослое поведение»;</a:t>
            </a:r>
          </a:p>
          <a:p>
            <a:pPr lvl="0"/>
            <a:r>
              <a:rPr lang="ru-RU" dirty="0" smtClean="0"/>
              <a:t>внешний вид;</a:t>
            </a:r>
          </a:p>
          <a:p>
            <a:pPr lvl="0"/>
            <a:r>
              <a:rPr lang="ru-RU" dirty="0" smtClean="0"/>
              <a:t>упрямство;</a:t>
            </a:r>
          </a:p>
          <a:p>
            <a:pPr lvl="0"/>
            <a:r>
              <a:rPr lang="ru-RU" dirty="0" smtClean="0"/>
              <a:t>требовательность;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капризы;</a:t>
            </a:r>
          </a:p>
          <a:p>
            <a:pPr lvl="0"/>
            <a:r>
              <a:rPr lang="ru-RU" dirty="0" smtClean="0"/>
              <a:t>реакция на критику;</a:t>
            </a:r>
          </a:p>
          <a:p>
            <a:pPr lvl="0"/>
            <a:r>
              <a:rPr lang="ru-RU" dirty="0" smtClean="0"/>
              <a:t>общие вопросы;</a:t>
            </a:r>
          </a:p>
          <a:p>
            <a:pPr lvl="0"/>
            <a:r>
              <a:rPr lang="ru-RU" dirty="0" smtClean="0"/>
              <a:t>самостоятельность;</a:t>
            </a:r>
          </a:p>
          <a:p>
            <a:pPr lvl="0"/>
            <a:r>
              <a:rPr lang="ru-RU" dirty="0" smtClean="0"/>
              <a:t>самостоятельные занятия;</a:t>
            </a:r>
          </a:p>
          <a:p>
            <a:r>
              <a:rPr lang="ru-RU" dirty="0" smtClean="0"/>
              <a:t>школа.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Всячески ограждая и оберегая ребёнка от трудностей, окажите ему помощь в безболезненном прохождении очередного этапа  жизни, не подавляя его способность и потребность быть самостоятельным</a:t>
            </a:r>
            <a:endParaRPr lang="ru-RU" dirty="0"/>
          </a:p>
        </p:txBody>
      </p:sp>
      <p:sp>
        <p:nvSpPr>
          <p:cNvPr id="7" name="Сердце 6"/>
          <p:cNvSpPr/>
          <p:nvPr/>
        </p:nvSpPr>
        <p:spPr>
          <a:xfrm>
            <a:off x="3929058" y="357166"/>
            <a:ext cx="914400" cy="914400"/>
          </a:xfrm>
          <a:prstGeom prst="hear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429684" cy="143985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Готовность  к школе и адаптация к школьному обучению детей 6 – 7 лет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r>
              <a:rPr lang="ru-RU" dirty="0" smtClean="0"/>
              <a:t>необходимый и достаточный уровень психического развития ребенка для освоения школьной программы в условиях обучения в группе сверстников</a:t>
            </a:r>
          </a:p>
          <a:p>
            <a:endParaRPr lang="ru-RU" dirty="0" smtClean="0"/>
          </a:p>
          <a:p>
            <a:r>
              <a:rPr lang="ru-RU" dirty="0" smtClean="0"/>
              <a:t>«школьная зрелость»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Admin\Desktop\247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849" y="3286124"/>
            <a:ext cx="3812596" cy="3148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Три аспекта школьной зрелости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Интеллектуальная</a:t>
            </a:r>
          </a:p>
          <a:p>
            <a:r>
              <a:rPr lang="ru-RU" dirty="0" smtClean="0"/>
              <a:t>Эмоциональная</a:t>
            </a:r>
          </a:p>
          <a:p>
            <a:r>
              <a:rPr lang="ru-RU" dirty="0" smtClean="0"/>
              <a:t>Социальная </a:t>
            </a:r>
            <a:endParaRPr lang="ru-RU" dirty="0"/>
          </a:p>
        </p:txBody>
      </p:sp>
      <p:pic>
        <p:nvPicPr>
          <p:cNvPr id="3074" name="Picture 2" descr="C:\Users\Admin\Desktop\file_4805-1600x800-au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857364"/>
            <a:ext cx="3429024" cy="2360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Интеллектуальная зрелость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Выделение фигуры из фона</a:t>
            </a:r>
          </a:p>
          <a:p>
            <a:r>
              <a:rPr lang="ru-RU" dirty="0" smtClean="0"/>
              <a:t>Возможность логического запоминания</a:t>
            </a:r>
          </a:p>
          <a:p>
            <a:r>
              <a:rPr lang="ru-RU" dirty="0" smtClean="0"/>
              <a:t>Умение воспроизводить образец</a:t>
            </a:r>
          </a:p>
          <a:p>
            <a:r>
              <a:rPr lang="ru-RU" dirty="0" smtClean="0"/>
              <a:t>Развитие тонких движений руки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1932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Эмоциональная зрелость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Эмоциональная устойчивость</a:t>
            </a:r>
          </a:p>
          <a:p>
            <a:r>
              <a:rPr lang="ru-RU" dirty="0" smtClean="0"/>
              <a:t>Развитие учебной мотивации</a:t>
            </a:r>
          </a:p>
          <a:p>
            <a:r>
              <a:rPr lang="ru-RU" dirty="0" smtClean="0"/>
              <a:t>Уменьшение импульсивных реакций</a:t>
            </a:r>
          </a:p>
          <a:p>
            <a:r>
              <a:rPr lang="ru-RU" dirty="0" smtClean="0"/>
              <a:t>Способность длительное время выполнять не очень интересное задание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2599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Социальная зрелость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Принимает правила школьной жизни</a:t>
            </a:r>
          </a:p>
          <a:p>
            <a:r>
              <a:rPr lang="ru-RU" dirty="0" smtClean="0"/>
              <a:t>Знает, как вести себя в школе </a:t>
            </a:r>
          </a:p>
          <a:p>
            <a:r>
              <a:rPr lang="ru-RU" dirty="0" smtClean="0"/>
              <a:t>Способен подчиниться требованиям сложившейся ситуации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97539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школа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это </a:t>
            </a:r>
            <a:r>
              <a:rPr lang="ru-RU" dirty="0" smtClean="0"/>
              <a:t>связующее звено между детством и взрослостью. При этом, если посещение дошкольных учреждений является необязательным, то посещение школы обязательный процесс, и дети, достигая школьного возраста, понимают, что школа открывает им доступ к взрослой жизни.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Произвольное поведение ученика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- умение детей сознательно подчинять свои действия правилу, обобщенно определяющему способ действия;</a:t>
            </a:r>
          </a:p>
          <a:p>
            <a:pPr>
              <a:buNone/>
            </a:pPr>
            <a:r>
              <a:rPr lang="ru-RU" dirty="0" smtClean="0"/>
              <a:t>-  умение ориентироваться на заданную систему требований;</a:t>
            </a:r>
          </a:p>
          <a:p>
            <a:pPr>
              <a:buNone/>
            </a:pPr>
            <a:r>
              <a:rPr lang="ru-RU" dirty="0" smtClean="0"/>
              <a:t>- умение внимательно слушать говорящего и точно выполнять задания, предлагаемые в устной форме;</a:t>
            </a:r>
          </a:p>
          <a:p>
            <a:pPr>
              <a:buNone/>
            </a:pPr>
            <a:r>
              <a:rPr lang="ru-RU" dirty="0" smtClean="0"/>
              <a:t>- умение самостоятельно выполнить требуемое задание по зрительно воспринимаемому образцу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b="1" i="1" dirty="0" smtClean="0"/>
              <a:t>Школьная </a:t>
            </a:r>
            <a:r>
              <a:rPr lang="ru-RU" b="1" i="1" dirty="0" err="1" smtClean="0"/>
              <a:t>дезадаптация</a:t>
            </a: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    образование </a:t>
            </a:r>
            <a:r>
              <a:rPr lang="ru-RU" dirty="0" smtClean="0"/>
              <a:t>неадекватных механизмов приспособления ребёнка к школе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 в форме </a:t>
            </a:r>
            <a:r>
              <a:rPr lang="ru-RU" dirty="0" smtClean="0"/>
              <a:t>нарушений учёбы и поведения, конфликтных отношений, психогенных заболеваний и реакций, повышенного уровня тревожности, искажений в личностном развитии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000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Признаки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35795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1</a:t>
            </a:r>
            <a:r>
              <a:rPr lang="ru-RU" sz="3400" dirty="0" smtClean="0"/>
              <a:t>. Отвлекаемость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2.  Непослушание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3.  Двигательная расторможенность.</a:t>
            </a:r>
          </a:p>
          <a:p>
            <a:pPr>
              <a:buNone/>
            </a:pPr>
            <a:r>
              <a:rPr lang="ru-RU" sz="3400" dirty="0" smtClean="0"/>
              <a:t>4.  Пассивность на уроке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5.  Скованность при ответах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6.  Растерянность при малейших замечаниях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7.  Печальное, тревожное настроение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8.  Легкая смена окраски лица, плаксивость, переход на крик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9.  Застенчивость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10.  Раздражительность. </a:t>
            </a:r>
          </a:p>
          <a:p>
            <a:pPr>
              <a:buNone/>
            </a:pPr>
            <a:r>
              <a:rPr lang="ru-RU" sz="3400" dirty="0" smtClean="0"/>
              <a:t>11. Страх перед ответом или письменным заданием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12. Занятие посторонними делами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13. Ответы тихим голосом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14. Жалобы на головные боли, боли в животе</a:t>
            </a:r>
            <a:r>
              <a:rPr lang="ru-RU" sz="3400" dirty="0" smtClean="0"/>
              <a:t>.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15.  Снижение работоспособности и эмоциональное неблагополучие</a:t>
            </a:r>
            <a:r>
              <a:rPr lang="ru-RU" sz="3400" smtClean="0"/>
              <a:t>. 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16.  Одиночество на переменах, нежелание выходить из класса.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привлекает в школе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21394264"/>
              </p:ext>
            </p:extLst>
          </p:nvPr>
        </p:nvGraphicFramePr>
        <p:xfrm>
          <a:off x="467544" y="1600200"/>
          <a:ext cx="8219256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Занимаемая позиция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6001279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5375253"/>
            <a:ext cx="1761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Нравится школа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5206473"/>
            <a:ext cx="1799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Идут с радостью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499992" y="5208504"/>
            <a:ext cx="1980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Остались бы дома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732240" y="5393170"/>
            <a:ext cx="166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Отмена уроков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Занимаемая позиция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4282" y="6000768"/>
            <a:ext cx="1737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 задавали бы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357422" y="6000768"/>
            <a:ext cx="1781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Одни перемены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931486">
            <a:off x="4357686" y="6072206"/>
            <a:ext cx="2586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Рассказываю родителям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rot="823024">
            <a:off x="6429388" y="6286520"/>
            <a:ext cx="2482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Менее строгий учитель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Отношения со сверстниками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357298"/>
          <a:ext cx="8229600" cy="4983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57224" y="6286520"/>
            <a:ext cx="1570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Много друзей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72066" y="6286520"/>
            <a:ext cx="262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Нравятся одноклассники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1026" name="Picture 2" descr="C:\Users\Admin\Desktop\Юхтанова\нравст. поступ\devochka-i-knig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105398"/>
            <a:ext cx="5512480" cy="34838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505</Words>
  <Application>Microsoft Office PowerPoint</Application>
  <PresentationFormat>Экран (4:3)</PresentationFormat>
  <Paragraphs>111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В помощь родителям</vt:lpstr>
      <vt:lpstr>Школьная адаптация</vt:lpstr>
      <vt:lpstr>Возраст «вытягивания»</vt:lpstr>
      <vt:lpstr>Кризис 7 лет</vt:lpstr>
      <vt:lpstr>Новообразования </vt:lpstr>
      <vt:lpstr>Поведенческие реакции</vt:lpstr>
      <vt:lpstr>Слайд 7</vt:lpstr>
      <vt:lpstr>Готовность  к школе и адаптация к школьному обучению детей 6 – 7 лет </vt:lpstr>
      <vt:lpstr>Три аспекта школьной зрелости</vt:lpstr>
      <vt:lpstr>Интеллектуальная зрелость</vt:lpstr>
      <vt:lpstr>Эмоциональная зрелость</vt:lpstr>
      <vt:lpstr>Социальная зрелость</vt:lpstr>
      <vt:lpstr>школа</vt:lpstr>
      <vt:lpstr>Произвольное поведение ученика</vt:lpstr>
      <vt:lpstr> Школьная дезадаптация  </vt:lpstr>
      <vt:lpstr>Признаки </vt:lpstr>
      <vt:lpstr>Что привлекает в школе</vt:lpstr>
      <vt:lpstr>Занимаемая позиция</vt:lpstr>
      <vt:lpstr>Занимаемая позиция</vt:lpstr>
      <vt:lpstr>Отношения со сверстниками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детей 6-7 лет</dc:title>
  <dc:creator>Admin</dc:creator>
  <cp:lastModifiedBy>Admin</cp:lastModifiedBy>
  <cp:revision>39</cp:revision>
  <dcterms:created xsi:type="dcterms:W3CDTF">2018-11-21T18:35:33Z</dcterms:created>
  <dcterms:modified xsi:type="dcterms:W3CDTF">2022-03-09T17:59:33Z</dcterms:modified>
</cp:coreProperties>
</file>