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69" r:id="rId4"/>
    <p:sldId id="271" r:id="rId5"/>
    <p:sldId id="272" r:id="rId6"/>
    <p:sldId id="259" r:id="rId7"/>
    <p:sldId id="260" r:id="rId8"/>
    <p:sldId id="261" r:id="rId9"/>
    <p:sldId id="266" r:id="rId10"/>
    <p:sldId id="267" r:id="rId11"/>
    <p:sldId id="265" r:id="rId12"/>
    <p:sldId id="262" r:id="rId13"/>
    <p:sldId id="264" r:id="rId14"/>
    <p:sldId id="268" r:id="rId15"/>
    <p:sldId id="263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2426" autoAdjust="0"/>
    <p:restoredTop sz="94660"/>
  </p:normalViewPr>
  <p:slideViewPr>
    <p:cSldViewPr>
      <p:cViewPr>
        <p:scale>
          <a:sx n="70" d="100"/>
          <a:sy n="70" d="100"/>
        </p:scale>
        <p:origin x="-1512" y="-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Буквы гласных е/и в личных окончаниях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ru-RU" sz="3600" dirty="0" smtClean="0">
                <a:solidFill>
                  <a:schemeClr val="tx1"/>
                </a:solidFill>
              </a:rPr>
              <a:t>глаголов</a:t>
            </a:r>
          </a:p>
          <a:p>
            <a:r>
              <a:rPr lang="ru-RU" sz="3600" dirty="0" smtClean="0">
                <a:solidFill>
                  <a:schemeClr val="tx1"/>
                </a:solidFill>
              </a:rPr>
              <a:t>настоящего и будущего времени</a:t>
            </a:r>
            <a:endParaRPr lang="ru-RU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i="1" dirty="0" smtClean="0"/>
              <a:t>Актуализируем…</a:t>
            </a:r>
            <a:br>
              <a:rPr lang="ru-RU" sz="3600" b="1" i="1" dirty="0" smtClean="0"/>
            </a:b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</a:rPr>
              <a:t>Спряжение</a:t>
            </a:r>
            <a:r>
              <a:rPr lang="ru-RU" sz="3600" dirty="0" smtClean="0"/>
              <a:t> - </a:t>
            </a:r>
            <a:r>
              <a:rPr lang="ru-RU" sz="3600" b="1" dirty="0" smtClean="0">
                <a:solidFill>
                  <a:srgbClr val="0070C0"/>
                </a:solidFill>
              </a:rPr>
              <a:t>что это такое?</a:t>
            </a:r>
            <a:endParaRPr lang="ru-RU" sz="3600" dirty="0" smtClean="0"/>
          </a:p>
          <a:p>
            <a:r>
              <a:rPr lang="ru-RU" sz="3600" b="1" i="1" dirty="0" smtClean="0">
                <a:solidFill>
                  <a:srgbClr val="C00000"/>
                </a:solidFill>
              </a:rPr>
              <a:t>Сколько способов определения спряжения мы знаем?</a:t>
            </a:r>
          </a:p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4294967295"/>
          </p:nvPr>
        </p:nvSpPr>
        <p:spPr>
          <a:xfrm>
            <a:off x="5105400" y="1600200"/>
            <a:ext cx="4038600" cy="4525963"/>
          </a:xfrm>
        </p:spPr>
        <p:txBody>
          <a:bodyPr/>
          <a:lstStyle/>
          <a:p>
            <a:pPr algn="ctr"/>
            <a:endParaRPr lang="ru-RU" dirty="0" smtClean="0"/>
          </a:p>
          <a:p>
            <a:pPr algn="ctr"/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Спряжение</a:t>
            </a:r>
            <a:br>
              <a:rPr lang="ru-RU" dirty="0" smtClean="0"/>
            </a:br>
            <a:r>
              <a:rPr lang="ru-RU" sz="4000" dirty="0" smtClean="0"/>
              <a:t>Сколько способов определения знаем?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ctr"/>
            <a:endParaRPr lang="ru-RU" dirty="0" smtClean="0"/>
          </a:p>
          <a:p>
            <a:r>
              <a:rPr lang="ru-RU" dirty="0" smtClean="0"/>
              <a:t>По неопр. форме</a:t>
            </a:r>
          </a:p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ctr"/>
            <a:endParaRPr lang="ru-RU" dirty="0" smtClean="0"/>
          </a:p>
          <a:p>
            <a:r>
              <a:rPr lang="ru-RU" dirty="0" smtClean="0"/>
              <a:t>По 3 л. мн.ч.</a:t>
            </a:r>
          </a:p>
          <a:p>
            <a:pPr algn="ctr"/>
            <a:endParaRPr lang="ru-RU" dirty="0"/>
          </a:p>
        </p:txBody>
      </p:sp>
      <p:sp>
        <p:nvSpPr>
          <p:cNvPr id="6" name="Стрелка вниз 5"/>
          <p:cNvSpPr/>
          <p:nvPr/>
        </p:nvSpPr>
        <p:spPr>
          <a:xfrm rot="3085225">
            <a:off x="2790942" y="1466059"/>
            <a:ext cx="484632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низ 6"/>
          <p:cNvSpPr/>
          <p:nvPr/>
        </p:nvSpPr>
        <p:spPr>
          <a:xfrm rot="19285450">
            <a:off x="5805485" y="1382236"/>
            <a:ext cx="484632" cy="46889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1643042" y="3714752"/>
            <a:ext cx="64572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i="1" dirty="0" smtClean="0">
                <a:solidFill>
                  <a:srgbClr val="FF0000"/>
                </a:solidFill>
              </a:rPr>
              <a:t>Помним: совершенный и несовершенный вид!</a:t>
            </a:r>
            <a:endParaRPr lang="ru-RU" sz="2400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 неопределённой форме</a:t>
            </a:r>
            <a:br>
              <a:rPr lang="ru-RU" dirty="0" smtClean="0"/>
            </a:br>
            <a:r>
              <a:rPr lang="ru-RU" dirty="0" smtClean="0"/>
              <a:t>( словообразующему суффиксу)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1</a:t>
            </a:r>
          </a:p>
          <a:p>
            <a:r>
              <a:rPr lang="ru-RU" dirty="0" smtClean="0"/>
              <a:t>-а-</a:t>
            </a:r>
          </a:p>
          <a:p>
            <a:r>
              <a:rPr lang="ru-RU" dirty="0" smtClean="0"/>
              <a:t>-о-</a:t>
            </a:r>
          </a:p>
          <a:p>
            <a:r>
              <a:rPr lang="ru-RU" dirty="0" smtClean="0"/>
              <a:t>-у-</a:t>
            </a:r>
          </a:p>
          <a:p>
            <a:r>
              <a:rPr lang="ru-RU" dirty="0" smtClean="0"/>
              <a:t>-е-</a:t>
            </a:r>
          </a:p>
          <a:p>
            <a:r>
              <a:rPr lang="ru-RU" dirty="0" smtClean="0"/>
              <a:t>-</a:t>
            </a:r>
            <a:r>
              <a:rPr lang="ru-RU" dirty="0" err="1" smtClean="0"/>
              <a:t>ы</a:t>
            </a:r>
            <a:r>
              <a:rPr lang="ru-RU" dirty="0" smtClean="0"/>
              <a:t>-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smtClean="0"/>
              <a:t>2</a:t>
            </a:r>
          </a:p>
          <a:p>
            <a:r>
              <a:rPr lang="ru-RU" dirty="0" smtClean="0"/>
              <a:t>-и- </a:t>
            </a:r>
            <a:r>
              <a:rPr lang="ru-RU" dirty="0" err="1" smtClean="0"/>
              <a:t>ть</a:t>
            </a:r>
            <a:endParaRPr lang="ru-RU" dirty="0"/>
          </a:p>
        </p:txBody>
      </p:sp>
      <p:sp>
        <p:nvSpPr>
          <p:cNvPr id="5" name="Правая фигурная скобка 4"/>
          <p:cNvSpPr/>
          <p:nvPr/>
        </p:nvSpPr>
        <p:spPr>
          <a:xfrm>
            <a:off x="1571604" y="2214554"/>
            <a:ext cx="642942" cy="2357454"/>
          </a:xfrm>
          <a:prstGeom prst="righ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2285984" y="3143248"/>
            <a:ext cx="5517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-</a:t>
            </a:r>
            <a:r>
              <a:rPr lang="ru-RU" sz="2400" b="1" dirty="0" err="1" smtClean="0"/>
              <a:t>ть</a:t>
            </a:r>
            <a:endParaRPr lang="ru-RU" sz="2400" b="1" dirty="0"/>
          </a:p>
        </p:txBody>
      </p:sp>
      <p:cxnSp>
        <p:nvCxnSpPr>
          <p:cNvPr id="8" name="Прямая соединительная линия 7"/>
          <p:cNvCxnSpPr>
            <a:endCxn id="6" idx="1"/>
          </p:cNvCxnSpPr>
          <p:nvPr/>
        </p:nvCxnSpPr>
        <p:spPr>
          <a:xfrm rot="16200000" flipH="1">
            <a:off x="1313312" y="2401408"/>
            <a:ext cx="1016651" cy="9286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>
            <a:endCxn id="6" idx="1"/>
          </p:cNvCxnSpPr>
          <p:nvPr/>
        </p:nvCxnSpPr>
        <p:spPr>
          <a:xfrm>
            <a:off x="1357290" y="2928934"/>
            <a:ext cx="928694" cy="44514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>
            <a:endCxn id="5" idx="1"/>
          </p:cNvCxnSpPr>
          <p:nvPr/>
        </p:nvCxnSpPr>
        <p:spPr>
          <a:xfrm flipV="1">
            <a:off x="1357290" y="3393281"/>
            <a:ext cx="857256" cy="357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>
            <a:endCxn id="6" idx="1"/>
          </p:cNvCxnSpPr>
          <p:nvPr/>
        </p:nvCxnSpPr>
        <p:spPr>
          <a:xfrm flipV="1">
            <a:off x="1428728" y="3374081"/>
            <a:ext cx="857256" cy="55498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>
            <a:endCxn id="6" idx="1"/>
          </p:cNvCxnSpPr>
          <p:nvPr/>
        </p:nvCxnSpPr>
        <p:spPr>
          <a:xfrm rot="5400000" flipH="1" flipV="1">
            <a:off x="1329831" y="3472979"/>
            <a:ext cx="1055051" cy="8572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Стрелка вправо 22"/>
          <p:cNvSpPr/>
          <p:nvPr/>
        </p:nvSpPr>
        <p:spPr>
          <a:xfrm>
            <a:off x="500034" y="35716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 </a:t>
            </a:r>
            <a:r>
              <a:rPr lang="ru-RU" u="sng" dirty="0" smtClean="0"/>
              <a:t>окончанию</a:t>
            </a:r>
            <a:r>
              <a:rPr lang="ru-RU" dirty="0" smtClean="0"/>
              <a:t> глагола</a:t>
            </a:r>
            <a:br>
              <a:rPr lang="ru-RU" dirty="0" smtClean="0"/>
            </a:br>
            <a:r>
              <a:rPr lang="ru-RU" dirty="0" smtClean="0"/>
              <a:t>3 лица </a:t>
            </a:r>
            <a:r>
              <a:rPr lang="ru-RU" dirty="0" err="1" smtClean="0"/>
              <a:t>множ</a:t>
            </a:r>
            <a:r>
              <a:rPr lang="ru-RU" dirty="0" smtClean="0"/>
              <a:t>. числа</a:t>
            </a:r>
            <a:endParaRPr lang="ru-RU" dirty="0"/>
          </a:p>
        </p:txBody>
      </p:sp>
      <p:sp>
        <p:nvSpPr>
          <p:cNvPr id="8" name="Содержимое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sz="3200" dirty="0" smtClean="0"/>
              <a:t>1 спряжение</a:t>
            </a:r>
          </a:p>
          <a:p>
            <a:r>
              <a:rPr lang="ru-RU" sz="3200" dirty="0" smtClean="0"/>
              <a:t>-</a:t>
            </a:r>
            <a:r>
              <a:rPr lang="ru-RU" sz="3200" dirty="0" err="1" smtClean="0"/>
              <a:t>ут</a:t>
            </a:r>
            <a:r>
              <a:rPr lang="ru-RU" sz="3200" dirty="0" smtClean="0"/>
              <a:t>;    -ют</a:t>
            </a:r>
            <a:endParaRPr lang="ru-RU" sz="3200" dirty="0"/>
          </a:p>
        </p:txBody>
      </p:sp>
      <p:sp>
        <p:nvSpPr>
          <p:cNvPr id="9" name="Содержимое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sz="3200" dirty="0" smtClean="0"/>
              <a:t>2 спряжение</a:t>
            </a:r>
          </a:p>
          <a:p>
            <a:r>
              <a:rPr lang="ru-RU" sz="3200" dirty="0" smtClean="0"/>
              <a:t>-</a:t>
            </a:r>
            <a:r>
              <a:rPr lang="ru-RU" sz="3200" dirty="0" err="1" smtClean="0"/>
              <a:t>ат</a:t>
            </a:r>
            <a:r>
              <a:rPr lang="ru-RU" sz="3200" dirty="0" smtClean="0"/>
              <a:t>;    -</a:t>
            </a:r>
            <a:r>
              <a:rPr lang="ru-RU" sz="3200" dirty="0" err="1" smtClean="0"/>
              <a:t>ят</a:t>
            </a:r>
            <a:endParaRPr lang="ru-RU" sz="3200" dirty="0"/>
          </a:p>
        </p:txBody>
      </p:sp>
      <p:sp>
        <p:nvSpPr>
          <p:cNvPr id="7" name="Стрелка вправо 6"/>
          <p:cNvSpPr/>
          <p:nvPr/>
        </p:nvSpPr>
        <p:spPr>
          <a:xfrm>
            <a:off x="500034" y="21429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оловина рамки 10"/>
          <p:cNvSpPr/>
          <p:nvPr/>
        </p:nvSpPr>
        <p:spPr>
          <a:xfrm>
            <a:off x="785786" y="2143116"/>
            <a:ext cx="714380" cy="785818"/>
          </a:xfrm>
          <a:prstGeom prst="halfFrame">
            <a:avLst>
              <a:gd name="adj1" fmla="val 9567"/>
              <a:gd name="adj2" fmla="val 888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Половина рамки 11"/>
          <p:cNvSpPr/>
          <p:nvPr/>
        </p:nvSpPr>
        <p:spPr>
          <a:xfrm rot="10800000">
            <a:off x="1785918" y="2214554"/>
            <a:ext cx="704856" cy="785818"/>
          </a:xfrm>
          <a:prstGeom prst="halfFrame">
            <a:avLst>
              <a:gd name="adj1" fmla="val 9567"/>
              <a:gd name="adj2" fmla="val 888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Половина рамки 12"/>
          <p:cNvSpPr/>
          <p:nvPr/>
        </p:nvSpPr>
        <p:spPr>
          <a:xfrm>
            <a:off x="1785918" y="2214554"/>
            <a:ext cx="714380" cy="785818"/>
          </a:xfrm>
          <a:prstGeom prst="halfFrame">
            <a:avLst>
              <a:gd name="adj1" fmla="val 9567"/>
              <a:gd name="adj2" fmla="val 888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Половина рамки 13"/>
          <p:cNvSpPr/>
          <p:nvPr/>
        </p:nvSpPr>
        <p:spPr>
          <a:xfrm rot="10800000">
            <a:off x="5000628" y="2214554"/>
            <a:ext cx="714380" cy="785818"/>
          </a:xfrm>
          <a:prstGeom prst="halfFrame">
            <a:avLst>
              <a:gd name="adj1" fmla="val 9567"/>
              <a:gd name="adj2" fmla="val 888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5" name="Половина рамки 14"/>
          <p:cNvSpPr/>
          <p:nvPr/>
        </p:nvSpPr>
        <p:spPr>
          <a:xfrm>
            <a:off x="5000628" y="2214554"/>
            <a:ext cx="714380" cy="785818"/>
          </a:xfrm>
          <a:prstGeom prst="halfFrame">
            <a:avLst>
              <a:gd name="adj1" fmla="val 9567"/>
              <a:gd name="adj2" fmla="val 888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6" name="Половина рамки 15"/>
          <p:cNvSpPr/>
          <p:nvPr/>
        </p:nvSpPr>
        <p:spPr>
          <a:xfrm rot="10800000">
            <a:off x="5929322" y="2143116"/>
            <a:ext cx="714380" cy="785818"/>
          </a:xfrm>
          <a:prstGeom prst="halfFrame">
            <a:avLst>
              <a:gd name="adj1" fmla="val 9567"/>
              <a:gd name="adj2" fmla="val 888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7" name="Половина рамки 16"/>
          <p:cNvSpPr/>
          <p:nvPr/>
        </p:nvSpPr>
        <p:spPr>
          <a:xfrm>
            <a:off x="5929322" y="2143116"/>
            <a:ext cx="714380" cy="785818"/>
          </a:xfrm>
          <a:prstGeom prst="halfFrame">
            <a:avLst>
              <a:gd name="adj1" fmla="val 9567"/>
              <a:gd name="adj2" fmla="val 888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8" name="Половина рамки 17"/>
          <p:cNvSpPr/>
          <p:nvPr/>
        </p:nvSpPr>
        <p:spPr>
          <a:xfrm rot="10800000">
            <a:off x="785786" y="2143116"/>
            <a:ext cx="714380" cy="785818"/>
          </a:xfrm>
          <a:prstGeom prst="halfFrame">
            <a:avLst>
              <a:gd name="adj1" fmla="val 9567"/>
              <a:gd name="adj2" fmla="val 888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/>
          <a:lstStyle/>
          <a:p>
            <a:r>
              <a:rPr lang="ru-RU" dirty="0" smtClean="0"/>
              <a:t>е/и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840303"/>
          </a:xfrm>
        </p:spPr>
        <p:txBody>
          <a:bodyPr/>
          <a:lstStyle/>
          <a:p>
            <a:r>
              <a:rPr lang="ru-RU" sz="3600" b="1" i="1" dirty="0" smtClean="0"/>
              <a:t>Мороз..т</a:t>
            </a:r>
          </a:p>
          <a:p>
            <a:r>
              <a:rPr lang="ru-RU" sz="3600" b="1" i="1" dirty="0" smtClean="0"/>
              <a:t>Маш..</a:t>
            </a:r>
            <a:r>
              <a:rPr lang="ru-RU" sz="3600" b="1" i="1" dirty="0" err="1" smtClean="0"/>
              <a:t>ш</a:t>
            </a:r>
            <a:r>
              <a:rPr lang="ru-RU" sz="3600" b="1" i="1" dirty="0" smtClean="0"/>
              <a:t>..</a:t>
            </a:r>
          </a:p>
          <a:p>
            <a:r>
              <a:rPr lang="ru-RU" sz="3600" b="1" i="1" dirty="0" err="1" smtClean="0"/>
              <a:t>Дежур</a:t>
            </a:r>
            <a:r>
              <a:rPr lang="ru-RU" sz="3600" b="1" i="1" dirty="0" smtClean="0"/>
              <a:t>..</a:t>
            </a:r>
            <a:r>
              <a:rPr lang="ru-RU" sz="3600" b="1" i="1" dirty="0" err="1" smtClean="0"/>
              <a:t>ш</a:t>
            </a:r>
            <a:r>
              <a:rPr lang="ru-RU" sz="3600" b="1" i="1" dirty="0" smtClean="0"/>
              <a:t>..</a:t>
            </a:r>
          </a:p>
          <a:p>
            <a:r>
              <a:rPr lang="ru-RU" sz="3600" b="1" i="1" dirty="0" err="1" smtClean="0"/>
              <a:t>Пряч</a:t>
            </a:r>
            <a:r>
              <a:rPr lang="ru-RU" sz="3600" b="1" i="1" dirty="0" smtClean="0"/>
              <a:t>..</a:t>
            </a:r>
            <a:r>
              <a:rPr lang="ru-RU" sz="3600" b="1" i="1" dirty="0" err="1" smtClean="0"/>
              <a:t>ш</a:t>
            </a:r>
            <a:r>
              <a:rPr lang="ru-RU" sz="3600" b="1" i="1" dirty="0" smtClean="0"/>
              <a:t>..</a:t>
            </a:r>
          </a:p>
          <a:p>
            <a:r>
              <a:rPr lang="ru-RU" sz="3600" b="1" i="1" dirty="0" smtClean="0"/>
              <a:t>Свет..т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/>
          <a:lstStyle/>
          <a:p>
            <a:r>
              <a:rPr lang="ru-RU" dirty="0" smtClean="0"/>
              <a:t>е/и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840303"/>
          </a:xfrm>
        </p:spPr>
        <p:txBody>
          <a:bodyPr/>
          <a:lstStyle/>
          <a:p>
            <a:r>
              <a:rPr lang="ru-RU" sz="3600" b="1" i="1" dirty="0" smtClean="0"/>
              <a:t>Мороз</a:t>
            </a:r>
            <a:r>
              <a:rPr lang="ru-RU" sz="3600" b="1" i="1" dirty="0" smtClean="0">
                <a:solidFill>
                  <a:srgbClr val="C00000"/>
                </a:solidFill>
              </a:rPr>
              <a:t>и</a:t>
            </a:r>
            <a:r>
              <a:rPr lang="ru-RU" sz="3600" b="1" i="1" dirty="0" smtClean="0"/>
              <a:t>т</a:t>
            </a:r>
          </a:p>
          <a:p>
            <a:r>
              <a:rPr lang="ru-RU" sz="3600" b="1" i="1" dirty="0" smtClean="0"/>
              <a:t>Маш</a:t>
            </a:r>
            <a:r>
              <a:rPr lang="ru-RU" sz="3600" b="1" i="1" dirty="0" smtClean="0">
                <a:solidFill>
                  <a:srgbClr val="C00000"/>
                </a:solidFill>
              </a:rPr>
              <a:t>е</a:t>
            </a:r>
            <a:r>
              <a:rPr lang="ru-RU" sz="3600" b="1" i="1" dirty="0" smtClean="0"/>
              <a:t>ш</a:t>
            </a:r>
            <a:r>
              <a:rPr lang="ru-RU" sz="3600" b="1" i="1" dirty="0" smtClean="0">
                <a:solidFill>
                  <a:srgbClr val="C00000"/>
                </a:solidFill>
              </a:rPr>
              <a:t>ь</a:t>
            </a:r>
          </a:p>
          <a:p>
            <a:r>
              <a:rPr lang="ru-RU" sz="3600" b="1" i="1" dirty="0" smtClean="0"/>
              <a:t>Дежур</a:t>
            </a:r>
            <a:r>
              <a:rPr lang="ru-RU" sz="3600" b="1" i="1" dirty="0" smtClean="0">
                <a:solidFill>
                  <a:srgbClr val="C00000"/>
                </a:solidFill>
              </a:rPr>
              <a:t>и</a:t>
            </a:r>
            <a:r>
              <a:rPr lang="ru-RU" sz="3600" b="1" i="1" dirty="0" smtClean="0"/>
              <a:t>ш</a:t>
            </a:r>
            <a:r>
              <a:rPr lang="ru-RU" sz="3600" b="1" i="1" dirty="0" smtClean="0">
                <a:solidFill>
                  <a:srgbClr val="C00000"/>
                </a:solidFill>
              </a:rPr>
              <a:t>ь</a:t>
            </a:r>
          </a:p>
          <a:p>
            <a:r>
              <a:rPr lang="ru-RU" sz="3600" b="1" i="1" dirty="0" smtClean="0"/>
              <a:t>Пряч</a:t>
            </a:r>
            <a:r>
              <a:rPr lang="ru-RU" sz="3600" b="1" i="1" dirty="0" smtClean="0">
                <a:solidFill>
                  <a:srgbClr val="C00000"/>
                </a:solidFill>
              </a:rPr>
              <a:t>е</a:t>
            </a:r>
            <a:r>
              <a:rPr lang="ru-RU" sz="3600" b="1" i="1" dirty="0" smtClean="0"/>
              <a:t>шь</a:t>
            </a:r>
          </a:p>
          <a:p>
            <a:r>
              <a:rPr lang="ru-RU" sz="3600" b="1" i="1" dirty="0" smtClean="0"/>
              <a:t>Свет</a:t>
            </a:r>
            <a:r>
              <a:rPr lang="ru-RU" sz="3600" b="1" i="1" dirty="0" smtClean="0">
                <a:solidFill>
                  <a:srgbClr val="C00000"/>
                </a:solidFill>
              </a:rPr>
              <a:t>и</a:t>
            </a:r>
            <a:r>
              <a:rPr lang="ru-RU" sz="3600" b="1" i="1" dirty="0" smtClean="0"/>
              <a:t>т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е/и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ru-RU" i="1" dirty="0" err="1" smtClean="0"/>
              <a:t>Вер_ш_</a:t>
            </a:r>
            <a:r>
              <a:rPr lang="ru-RU" i="1" dirty="0" smtClean="0"/>
              <a:t> (  </a:t>
            </a:r>
            <a:r>
              <a:rPr lang="ru-RU" i="1" dirty="0" err="1" smtClean="0"/>
              <a:t>спр</a:t>
            </a:r>
            <a:r>
              <a:rPr lang="ru-RU" i="1" dirty="0" smtClean="0"/>
              <a:t>.)</a:t>
            </a:r>
          </a:p>
          <a:p>
            <a:r>
              <a:rPr lang="ru-RU" i="1" dirty="0" smtClean="0"/>
              <a:t> </a:t>
            </a:r>
            <a:r>
              <a:rPr lang="ru-RU" i="1" dirty="0" err="1" smtClean="0"/>
              <a:t>леч_ш_ся</a:t>
            </a:r>
            <a:r>
              <a:rPr lang="ru-RU" i="1" dirty="0" smtClean="0"/>
              <a:t> (  </a:t>
            </a:r>
            <a:r>
              <a:rPr lang="ru-RU" i="1" dirty="0" err="1" smtClean="0"/>
              <a:t>спр</a:t>
            </a:r>
            <a:r>
              <a:rPr lang="ru-RU" i="1" dirty="0" smtClean="0"/>
              <a:t>.)  </a:t>
            </a:r>
          </a:p>
          <a:p>
            <a:r>
              <a:rPr lang="ru-RU" i="1" dirty="0" smtClean="0"/>
              <a:t>он  </a:t>
            </a:r>
            <a:r>
              <a:rPr lang="ru-RU" i="1" dirty="0" err="1" smtClean="0"/>
              <a:t>зябн_т</a:t>
            </a:r>
            <a:r>
              <a:rPr lang="ru-RU" i="1" dirty="0" smtClean="0"/>
              <a:t> ( </a:t>
            </a:r>
            <a:r>
              <a:rPr lang="ru-RU" i="1" dirty="0" err="1" smtClean="0"/>
              <a:t>спр</a:t>
            </a:r>
            <a:r>
              <a:rPr lang="ru-RU" i="1" dirty="0" smtClean="0"/>
              <a:t>.) </a:t>
            </a:r>
          </a:p>
          <a:p>
            <a:r>
              <a:rPr lang="ru-RU" i="1" dirty="0" smtClean="0"/>
              <a:t>они  </a:t>
            </a:r>
            <a:r>
              <a:rPr lang="ru-RU" i="1" dirty="0" err="1" smtClean="0"/>
              <a:t>хохоч_т</a:t>
            </a:r>
            <a:r>
              <a:rPr lang="ru-RU" i="1" dirty="0" smtClean="0"/>
              <a:t> (   </a:t>
            </a:r>
            <a:r>
              <a:rPr lang="ru-RU" i="1" dirty="0" err="1" smtClean="0"/>
              <a:t>спр._</a:t>
            </a:r>
            <a:r>
              <a:rPr lang="ru-RU" i="1" dirty="0" smtClean="0"/>
              <a:t>)  </a:t>
            </a:r>
          </a:p>
          <a:p>
            <a:r>
              <a:rPr lang="ru-RU" i="1" dirty="0" smtClean="0"/>
              <a:t> </a:t>
            </a:r>
            <a:r>
              <a:rPr lang="ru-RU" i="1" dirty="0" err="1" smtClean="0"/>
              <a:t>мечта_ш_</a:t>
            </a:r>
            <a:r>
              <a:rPr lang="ru-RU" i="1" dirty="0" smtClean="0"/>
              <a:t> (</a:t>
            </a:r>
            <a:r>
              <a:rPr lang="ru-RU" i="1" dirty="0" err="1" smtClean="0"/>
              <a:t>спр</a:t>
            </a:r>
            <a:r>
              <a:rPr lang="ru-RU" i="1" dirty="0" smtClean="0"/>
              <a:t>.)    </a:t>
            </a:r>
          </a:p>
          <a:p>
            <a:r>
              <a:rPr lang="ru-RU" i="1" dirty="0" smtClean="0"/>
              <a:t>они  </a:t>
            </a:r>
            <a:r>
              <a:rPr lang="ru-RU" i="1" dirty="0" err="1" smtClean="0"/>
              <a:t>уч_т</a:t>
            </a:r>
            <a:r>
              <a:rPr lang="ru-RU" i="1" dirty="0" smtClean="0"/>
              <a:t> (  </a:t>
            </a:r>
            <a:r>
              <a:rPr lang="ru-RU" i="1" dirty="0" err="1" smtClean="0"/>
              <a:t>спр</a:t>
            </a:r>
            <a:r>
              <a:rPr lang="ru-RU" i="1" dirty="0" smtClean="0"/>
              <a:t>.) </a:t>
            </a:r>
          </a:p>
          <a:p>
            <a:r>
              <a:rPr lang="ru-RU" i="1" dirty="0" smtClean="0"/>
              <a:t>мы  </a:t>
            </a:r>
            <a:r>
              <a:rPr lang="ru-RU" i="1" dirty="0" err="1" smtClean="0"/>
              <a:t>люб_м</a:t>
            </a:r>
            <a:r>
              <a:rPr lang="ru-RU" i="1" dirty="0" smtClean="0"/>
              <a:t> (   </a:t>
            </a:r>
            <a:r>
              <a:rPr lang="ru-RU" i="1" dirty="0" err="1" smtClean="0"/>
              <a:t>спр</a:t>
            </a:r>
            <a:r>
              <a:rPr lang="ru-RU" i="1" dirty="0" smtClean="0"/>
              <a:t>.)</a:t>
            </a:r>
          </a:p>
          <a:p>
            <a:r>
              <a:rPr lang="ru-RU" i="1" dirty="0" err="1" smtClean="0"/>
              <a:t>гре_т</a:t>
            </a:r>
            <a:r>
              <a:rPr lang="ru-RU" i="1" dirty="0" smtClean="0"/>
              <a:t> (  </a:t>
            </a:r>
            <a:r>
              <a:rPr lang="ru-RU" i="1" dirty="0" err="1" smtClean="0"/>
              <a:t>спр</a:t>
            </a:r>
            <a:r>
              <a:rPr lang="ru-RU" i="1" dirty="0" smtClean="0"/>
              <a:t>.) </a:t>
            </a:r>
          </a:p>
          <a:p>
            <a:r>
              <a:rPr lang="ru-RU" i="1" dirty="0" smtClean="0"/>
              <a:t>мы  </a:t>
            </a:r>
            <a:r>
              <a:rPr lang="ru-RU" i="1" dirty="0" err="1" smtClean="0"/>
              <a:t>вер_м</a:t>
            </a:r>
            <a:r>
              <a:rPr lang="ru-RU" i="1" dirty="0" smtClean="0"/>
              <a:t> (   </a:t>
            </a:r>
            <a:r>
              <a:rPr lang="ru-RU" i="1" dirty="0" err="1" smtClean="0"/>
              <a:t>спр</a:t>
            </a:r>
            <a:r>
              <a:rPr lang="ru-RU" i="1" dirty="0" smtClean="0"/>
              <a:t>.).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r>
              <a:rPr lang="ru-RU" sz="2600" i="1" dirty="0" err="1" smtClean="0"/>
              <a:t>Собира_ш_</a:t>
            </a:r>
            <a:r>
              <a:rPr lang="ru-RU" sz="2600" i="1" dirty="0" smtClean="0"/>
              <a:t>(  </a:t>
            </a:r>
            <a:r>
              <a:rPr lang="ru-RU" sz="2600" i="1" dirty="0" err="1" smtClean="0"/>
              <a:t>спр</a:t>
            </a:r>
            <a:r>
              <a:rPr lang="ru-RU" sz="2600" i="1" dirty="0" smtClean="0"/>
              <a:t>.),  </a:t>
            </a:r>
          </a:p>
          <a:p>
            <a:r>
              <a:rPr lang="ru-RU" sz="2600" i="1" dirty="0" err="1" smtClean="0"/>
              <a:t>согре_ш_ся</a:t>
            </a:r>
            <a:r>
              <a:rPr lang="ru-RU" sz="2600" i="1" dirty="0" smtClean="0"/>
              <a:t> (  </a:t>
            </a:r>
            <a:r>
              <a:rPr lang="ru-RU" sz="2600" i="1" dirty="0" err="1" smtClean="0"/>
              <a:t>спр</a:t>
            </a:r>
            <a:r>
              <a:rPr lang="ru-RU" sz="2600" i="1" dirty="0" smtClean="0"/>
              <a:t>.),  </a:t>
            </a:r>
          </a:p>
          <a:p>
            <a:r>
              <a:rPr lang="ru-RU" sz="2600" i="1" dirty="0" smtClean="0"/>
              <a:t>он  </a:t>
            </a:r>
            <a:r>
              <a:rPr lang="ru-RU" sz="2600" i="1" dirty="0" err="1" smtClean="0"/>
              <a:t>нос_т</a:t>
            </a:r>
            <a:r>
              <a:rPr lang="ru-RU" sz="2600" i="1" dirty="0" smtClean="0"/>
              <a:t> (  </a:t>
            </a:r>
            <a:r>
              <a:rPr lang="ru-RU" sz="2600" i="1" dirty="0" err="1" smtClean="0"/>
              <a:t>спр</a:t>
            </a:r>
            <a:r>
              <a:rPr lang="ru-RU" sz="2600" i="1" dirty="0" smtClean="0"/>
              <a:t>.),  </a:t>
            </a:r>
          </a:p>
          <a:p>
            <a:r>
              <a:rPr lang="ru-RU" sz="2600" i="1" dirty="0" smtClean="0"/>
              <a:t>вы  </a:t>
            </a:r>
            <a:r>
              <a:rPr lang="ru-RU" sz="2600" i="1" dirty="0" err="1" smtClean="0"/>
              <a:t>постукива_т_</a:t>
            </a:r>
            <a:r>
              <a:rPr lang="ru-RU" sz="2600" i="1" dirty="0" smtClean="0"/>
              <a:t> (  </a:t>
            </a:r>
            <a:r>
              <a:rPr lang="ru-RU" sz="2600" i="1" dirty="0" err="1" smtClean="0"/>
              <a:t>спр</a:t>
            </a:r>
            <a:r>
              <a:rPr lang="ru-RU" sz="2600" i="1" dirty="0" smtClean="0"/>
              <a:t>.),</a:t>
            </a:r>
          </a:p>
          <a:p>
            <a:r>
              <a:rPr lang="ru-RU" sz="2600" i="1" dirty="0" smtClean="0"/>
              <a:t> они  </a:t>
            </a:r>
            <a:r>
              <a:rPr lang="ru-RU" sz="2600" i="1" dirty="0" err="1" smtClean="0"/>
              <a:t>пляш_т</a:t>
            </a:r>
            <a:r>
              <a:rPr lang="ru-RU" sz="2600" i="1" dirty="0" smtClean="0"/>
              <a:t>  (  </a:t>
            </a:r>
            <a:r>
              <a:rPr lang="ru-RU" sz="2600" i="1" dirty="0" err="1" smtClean="0"/>
              <a:t>спр</a:t>
            </a:r>
            <a:r>
              <a:rPr lang="ru-RU" sz="2600" i="1" dirty="0" smtClean="0"/>
              <a:t>.),  </a:t>
            </a:r>
          </a:p>
          <a:p>
            <a:r>
              <a:rPr lang="ru-RU" sz="2600" i="1" dirty="0" smtClean="0"/>
              <a:t>она  </a:t>
            </a:r>
            <a:r>
              <a:rPr lang="ru-RU" sz="2600" i="1" dirty="0" err="1" smtClean="0"/>
              <a:t>стара_тся</a:t>
            </a:r>
            <a:r>
              <a:rPr lang="ru-RU" sz="2600" i="1" dirty="0" smtClean="0"/>
              <a:t> (  </a:t>
            </a:r>
            <a:r>
              <a:rPr lang="ru-RU" sz="2600" i="1" dirty="0" err="1" smtClean="0"/>
              <a:t>спр</a:t>
            </a:r>
            <a:r>
              <a:rPr lang="ru-RU" sz="2600" i="1" dirty="0" smtClean="0"/>
              <a:t>.),   </a:t>
            </a:r>
          </a:p>
          <a:p>
            <a:r>
              <a:rPr lang="ru-RU" sz="2600" i="1" dirty="0" smtClean="0"/>
              <a:t> </a:t>
            </a:r>
            <a:r>
              <a:rPr lang="ru-RU" sz="2600" i="1" dirty="0" err="1" smtClean="0"/>
              <a:t>пил_ш_</a:t>
            </a:r>
            <a:r>
              <a:rPr lang="ru-RU" sz="2600" i="1" dirty="0" smtClean="0"/>
              <a:t> (</a:t>
            </a:r>
            <a:r>
              <a:rPr lang="ru-RU" sz="2600" i="1" dirty="0" err="1" smtClean="0"/>
              <a:t>спр</a:t>
            </a:r>
            <a:r>
              <a:rPr lang="ru-RU" sz="2600" i="1" dirty="0" smtClean="0"/>
              <a:t>.),  </a:t>
            </a:r>
          </a:p>
          <a:p>
            <a:r>
              <a:rPr lang="ru-RU" sz="2600" i="1" dirty="0" smtClean="0"/>
              <a:t>оно </a:t>
            </a:r>
            <a:r>
              <a:rPr lang="ru-RU" sz="2600" i="1" dirty="0" err="1" smtClean="0"/>
              <a:t>мел_т</a:t>
            </a:r>
            <a:r>
              <a:rPr lang="ru-RU" sz="2600" i="1" dirty="0" smtClean="0"/>
              <a:t> (  </a:t>
            </a:r>
            <a:r>
              <a:rPr lang="ru-RU" sz="2600" i="1" dirty="0" err="1" smtClean="0"/>
              <a:t>спр</a:t>
            </a:r>
            <a:r>
              <a:rPr lang="ru-RU" sz="2600" i="1" dirty="0" smtClean="0"/>
              <a:t>.),  </a:t>
            </a:r>
          </a:p>
          <a:p>
            <a:r>
              <a:rPr lang="ru-RU" sz="2600" i="1" dirty="0" smtClean="0"/>
              <a:t>мы  </a:t>
            </a:r>
            <a:r>
              <a:rPr lang="ru-RU" sz="2600" i="1" dirty="0" err="1" smtClean="0"/>
              <a:t>стон_м</a:t>
            </a:r>
            <a:r>
              <a:rPr lang="ru-RU" sz="2600" i="1" dirty="0" smtClean="0"/>
              <a:t> (  </a:t>
            </a:r>
            <a:r>
              <a:rPr lang="ru-RU" sz="2600" i="1" dirty="0" err="1" smtClean="0"/>
              <a:t>спр</a:t>
            </a:r>
            <a:r>
              <a:rPr lang="ru-RU" sz="2600" i="1" dirty="0" smtClean="0"/>
              <a:t>.), </a:t>
            </a:r>
            <a:r>
              <a:rPr lang="ru-RU" i="1" dirty="0" smtClean="0"/>
              <a:t> 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ym typeface="Wingdings" pitchFamily="2" charset="2"/>
              </a:rPr>
              <a:t></a:t>
            </a:r>
            <a:r>
              <a:rPr lang="ru-RU" dirty="0" smtClean="0"/>
              <a:t>Два товарища </a:t>
            </a:r>
            <a:r>
              <a:rPr lang="ru-RU" dirty="0" smtClean="0">
                <a:sym typeface="Wingdings" pitchFamily="2" charset="2"/>
              </a:rPr>
              <a:t>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ru-RU" sz="3200" dirty="0" err="1" smtClean="0"/>
              <a:t>брИть</a:t>
            </a:r>
            <a:endParaRPr lang="ru-RU" sz="32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ru-RU" sz="3200" dirty="0" err="1" smtClean="0"/>
              <a:t>стелИть</a:t>
            </a:r>
            <a:endParaRPr lang="ru-RU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2643174" y="3786190"/>
            <a:ext cx="438485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/>
              <a:t>Как думаете, </a:t>
            </a:r>
          </a:p>
          <a:p>
            <a:pPr algn="ctr"/>
            <a:r>
              <a:rPr lang="ru-RU" sz="2400" b="1" dirty="0" smtClean="0"/>
              <a:t>какого спряжения эти глаголы?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ym typeface="Wingdings" pitchFamily="2" charset="2"/>
              </a:rPr>
              <a:t></a:t>
            </a:r>
            <a:r>
              <a:rPr lang="ru-RU" dirty="0" smtClean="0"/>
              <a:t>Два товарища </a:t>
            </a:r>
            <a:r>
              <a:rPr lang="ru-RU" dirty="0" smtClean="0">
                <a:sym typeface="Wingdings" pitchFamily="2" charset="2"/>
              </a:rPr>
              <a:t>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ru-RU" sz="3200" dirty="0" err="1" smtClean="0"/>
              <a:t>брИть</a:t>
            </a:r>
            <a:endParaRPr lang="ru-RU" sz="3200" dirty="0" smtClean="0"/>
          </a:p>
          <a:p>
            <a:endParaRPr lang="ru-RU" sz="3200" dirty="0" smtClean="0"/>
          </a:p>
          <a:p>
            <a:r>
              <a:rPr lang="ru-RU" sz="3200" dirty="0" err="1" smtClean="0"/>
              <a:t>бреЮт</a:t>
            </a:r>
            <a:endParaRPr lang="ru-RU" sz="32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ru-RU" sz="3200" dirty="0" err="1" smtClean="0"/>
              <a:t>стелИть</a:t>
            </a:r>
            <a:endParaRPr lang="ru-RU" sz="3200" dirty="0" smtClean="0"/>
          </a:p>
          <a:p>
            <a:endParaRPr lang="ru-RU" sz="3200" dirty="0" smtClean="0"/>
          </a:p>
          <a:p>
            <a:r>
              <a:rPr lang="ru-RU" sz="3200" dirty="0" err="1" smtClean="0"/>
              <a:t>стелЮт</a:t>
            </a:r>
            <a:endParaRPr lang="ru-RU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2643174" y="3786190"/>
            <a:ext cx="30303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/>
              <a:t>Вывод: 1 спряжение!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11 друзей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Как определим спряжение?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гнать </a:t>
            </a:r>
          </a:p>
          <a:p>
            <a:r>
              <a:rPr lang="ru-RU" dirty="0" smtClean="0"/>
              <a:t>держать </a:t>
            </a:r>
          </a:p>
          <a:p>
            <a:r>
              <a:rPr lang="ru-RU" dirty="0" smtClean="0"/>
              <a:t>дышать </a:t>
            </a:r>
          </a:p>
          <a:p>
            <a:r>
              <a:rPr lang="ru-RU" dirty="0" smtClean="0"/>
              <a:t>слышать </a:t>
            </a:r>
          </a:p>
          <a:p>
            <a:r>
              <a:rPr lang="ru-RU" dirty="0" smtClean="0"/>
              <a:t>терпеть</a:t>
            </a:r>
          </a:p>
          <a:p>
            <a:r>
              <a:rPr lang="ru-RU" dirty="0" smtClean="0"/>
              <a:t>вертеть </a:t>
            </a:r>
          </a:p>
          <a:p>
            <a:r>
              <a:rPr lang="ru-RU" dirty="0" smtClean="0"/>
              <a:t>обидеть </a:t>
            </a:r>
          </a:p>
          <a:p>
            <a:r>
              <a:rPr lang="ru-RU" dirty="0" smtClean="0"/>
              <a:t>зависеть</a:t>
            </a:r>
          </a:p>
          <a:p>
            <a:r>
              <a:rPr lang="ru-RU" dirty="0" smtClean="0"/>
              <a:t> ненавидеть</a:t>
            </a:r>
          </a:p>
          <a:p>
            <a:r>
              <a:rPr lang="ru-RU" dirty="0" smtClean="0"/>
              <a:t> видеть</a:t>
            </a:r>
          </a:p>
          <a:p>
            <a:r>
              <a:rPr lang="ru-RU" dirty="0" smtClean="0"/>
              <a:t> смотреть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 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Как определим спряжение?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гнать </a:t>
            </a:r>
          </a:p>
          <a:p>
            <a:r>
              <a:rPr lang="ru-RU" dirty="0" smtClean="0"/>
              <a:t>держать </a:t>
            </a:r>
          </a:p>
          <a:p>
            <a:r>
              <a:rPr lang="ru-RU" dirty="0" smtClean="0"/>
              <a:t>дышать </a:t>
            </a:r>
          </a:p>
          <a:p>
            <a:r>
              <a:rPr lang="ru-RU" dirty="0" smtClean="0"/>
              <a:t>слышать </a:t>
            </a:r>
          </a:p>
          <a:p>
            <a:r>
              <a:rPr lang="ru-RU" dirty="0" smtClean="0"/>
              <a:t>терпеть</a:t>
            </a:r>
          </a:p>
          <a:p>
            <a:r>
              <a:rPr lang="ru-RU" dirty="0" smtClean="0"/>
              <a:t>вертеть </a:t>
            </a:r>
          </a:p>
          <a:p>
            <a:r>
              <a:rPr lang="ru-RU" dirty="0" smtClean="0"/>
              <a:t>обидеть </a:t>
            </a:r>
          </a:p>
          <a:p>
            <a:r>
              <a:rPr lang="ru-RU" dirty="0" smtClean="0"/>
              <a:t>зависеть</a:t>
            </a:r>
          </a:p>
          <a:p>
            <a:r>
              <a:rPr lang="ru-RU" dirty="0" smtClean="0"/>
              <a:t> ненавидеть</a:t>
            </a:r>
          </a:p>
          <a:p>
            <a:r>
              <a:rPr lang="ru-RU" dirty="0" smtClean="0"/>
              <a:t> видеть</a:t>
            </a:r>
          </a:p>
          <a:p>
            <a:r>
              <a:rPr lang="ru-RU" dirty="0" smtClean="0"/>
              <a:t> смотреть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14422"/>
            <a:ext cx="4038600" cy="4911741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/>
              <a:t>      Они            3-л. мн.ч.</a:t>
            </a:r>
          </a:p>
          <a:p>
            <a:r>
              <a:rPr lang="ru-RU" dirty="0" smtClean="0"/>
              <a:t>гон</a:t>
            </a:r>
            <a:r>
              <a:rPr lang="ru-RU" b="1" dirty="0" smtClean="0">
                <a:solidFill>
                  <a:srgbClr val="C00000"/>
                </a:solidFill>
              </a:rPr>
              <a:t>ят</a:t>
            </a:r>
            <a:r>
              <a:rPr lang="ru-RU" dirty="0" smtClean="0"/>
              <a:t> </a:t>
            </a:r>
          </a:p>
          <a:p>
            <a:r>
              <a:rPr lang="ru-RU" dirty="0" smtClean="0"/>
              <a:t>держ</a:t>
            </a:r>
            <a:r>
              <a:rPr lang="ru-RU" b="1" dirty="0" smtClean="0">
                <a:solidFill>
                  <a:srgbClr val="C00000"/>
                </a:solidFill>
              </a:rPr>
              <a:t>ат</a:t>
            </a:r>
          </a:p>
          <a:p>
            <a:r>
              <a:rPr lang="ru-RU" dirty="0" smtClean="0"/>
              <a:t>дыш</a:t>
            </a:r>
            <a:r>
              <a:rPr lang="ru-RU" b="1" dirty="0" smtClean="0">
                <a:solidFill>
                  <a:srgbClr val="C00000"/>
                </a:solidFill>
              </a:rPr>
              <a:t>ат</a:t>
            </a:r>
          </a:p>
          <a:p>
            <a:r>
              <a:rPr lang="ru-RU" dirty="0" smtClean="0"/>
              <a:t>слыш</a:t>
            </a:r>
            <a:r>
              <a:rPr lang="ru-RU" b="1" dirty="0" smtClean="0">
                <a:solidFill>
                  <a:srgbClr val="C00000"/>
                </a:solidFill>
              </a:rPr>
              <a:t>ат</a:t>
            </a:r>
          </a:p>
          <a:p>
            <a:r>
              <a:rPr lang="ru-RU" dirty="0" smtClean="0"/>
              <a:t>терп</a:t>
            </a:r>
            <a:r>
              <a:rPr lang="ru-RU" b="1" dirty="0" smtClean="0">
                <a:solidFill>
                  <a:srgbClr val="C00000"/>
                </a:solidFill>
              </a:rPr>
              <a:t>ят</a:t>
            </a:r>
          </a:p>
          <a:p>
            <a:r>
              <a:rPr lang="ru-RU" dirty="0" smtClean="0"/>
              <a:t>верт</a:t>
            </a:r>
            <a:r>
              <a:rPr lang="ru-RU" b="1" dirty="0" smtClean="0">
                <a:solidFill>
                  <a:srgbClr val="C00000"/>
                </a:solidFill>
              </a:rPr>
              <a:t>ят</a:t>
            </a:r>
          </a:p>
          <a:p>
            <a:r>
              <a:rPr lang="ru-RU" dirty="0" smtClean="0"/>
              <a:t>обид</a:t>
            </a:r>
            <a:r>
              <a:rPr lang="ru-RU" b="1" dirty="0" smtClean="0">
                <a:solidFill>
                  <a:srgbClr val="C00000"/>
                </a:solidFill>
              </a:rPr>
              <a:t>ят</a:t>
            </a:r>
          </a:p>
          <a:p>
            <a:r>
              <a:rPr lang="ru-RU" dirty="0" smtClean="0"/>
              <a:t>завис</a:t>
            </a:r>
            <a:r>
              <a:rPr lang="ru-RU" b="1" dirty="0" smtClean="0">
                <a:solidFill>
                  <a:srgbClr val="C00000"/>
                </a:solidFill>
              </a:rPr>
              <a:t>ят</a:t>
            </a:r>
          </a:p>
          <a:p>
            <a:r>
              <a:rPr lang="ru-RU" dirty="0" smtClean="0"/>
              <a:t>ненавид</a:t>
            </a:r>
            <a:r>
              <a:rPr lang="ru-RU" b="1" dirty="0" smtClean="0">
                <a:solidFill>
                  <a:srgbClr val="C00000"/>
                </a:solidFill>
              </a:rPr>
              <a:t>ят</a:t>
            </a:r>
          </a:p>
          <a:p>
            <a:r>
              <a:rPr lang="ru-RU" dirty="0" smtClean="0"/>
              <a:t>вид</a:t>
            </a:r>
            <a:r>
              <a:rPr lang="ru-RU" b="1" dirty="0" smtClean="0">
                <a:solidFill>
                  <a:srgbClr val="C00000"/>
                </a:solidFill>
              </a:rPr>
              <a:t>ят</a:t>
            </a:r>
          </a:p>
          <a:p>
            <a:r>
              <a:rPr lang="ru-RU" dirty="0" smtClean="0"/>
              <a:t>смотр</a:t>
            </a:r>
            <a:r>
              <a:rPr lang="ru-RU" b="1" dirty="0" smtClean="0">
                <a:solidFill>
                  <a:srgbClr val="C00000"/>
                </a:solidFill>
              </a:rPr>
              <a:t>ят</a:t>
            </a: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428992" y="6215082"/>
            <a:ext cx="2471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/>
              <a:t>Вывод: 2 спряжение</a:t>
            </a:r>
            <a:endParaRPr lang="ru-RU" sz="2000" b="1" dirty="0"/>
          </a:p>
        </p:txBody>
      </p:sp>
      <p:sp>
        <p:nvSpPr>
          <p:cNvPr id="6" name="Правая фигурная скобка 5"/>
          <p:cNvSpPr/>
          <p:nvPr/>
        </p:nvSpPr>
        <p:spPr>
          <a:xfrm>
            <a:off x="-1357354" y="3929066"/>
            <a:ext cx="155448" cy="9144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Как определим спряжение?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гнать </a:t>
            </a:r>
          </a:p>
          <a:p>
            <a:r>
              <a:rPr lang="ru-RU" dirty="0" smtClean="0"/>
              <a:t>держать </a:t>
            </a:r>
          </a:p>
          <a:p>
            <a:r>
              <a:rPr lang="ru-RU" dirty="0" smtClean="0"/>
              <a:t>дышать </a:t>
            </a:r>
          </a:p>
          <a:p>
            <a:r>
              <a:rPr lang="ru-RU" dirty="0" smtClean="0"/>
              <a:t>слышать </a:t>
            </a:r>
          </a:p>
          <a:p>
            <a:r>
              <a:rPr lang="ru-RU" dirty="0" smtClean="0"/>
              <a:t>терпеть</a:t>
            </a:r>
          </a:p>
          <a:p>
            <a:r>
              <a:rPr lang="ru-RU" dirty="0" smtClean="0"/>
              <a:t>вертеть </a:t>
            </a:r>
          </a:p>
          <a:p>
            <a:r>
              <a:rPr lang="ru-RU" dirty="0" smtClean="0"/>
              <a:t>обидеть </a:t>
            </a:r>
          </a:p>
          <a:p>
            <a:r>
              <a:rPr lang="ru-RU" dirty="0" smtClean="0"/>
              <a:t>зависеть</a:t>
            </a:r>
          </a:p>
          <a:p>
            <a:r>
              <a:rPr lang="ru-RU" dirty="0" smtClean="0"/>
              <a:t> ненавидеть</a:t>
            </a:r>
          </a:p>
          <a:p>
            <a:r>
              <a:rPr lang="ru-RU" dirty="0" smtClean="0"/>
              <a:t> видеть</a:t>
            </a:r>
          </a:p>
          <a:p>
            <a:r>
              <a:rPr lang="ru-RU" dirty="0" smtClean="0"/>
              <a:t> смотреть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14422"/>
            <a:ext cx="4038600" cy="4911741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/>
              <a:t>      Они            3-л. мн.ч.</a:t>
            </a:r>
          </a:p>
          <a:p>
            <a:r>
              <a:rPr lang="ru-RU" dirty="0" smtClean="0"/>
              <a:t>гон</a:t>
            </a:r>
            <a:r>
              <a:rPr lang="ru-RU" b="1" dirty="0" smtClean="0">
                <a:solidFill>
                  <a:srgbClr val="C00000"/>
                </a:solidFill>
              </a:rPr>
              <a:t>ят</a:t>
            </a:r>
            <a:r>
              <a:rPr lang="ru-RU" dirty="0" smtClean="0"/>
              <a:t> </a:t>
            </a:r>
          </a:p>
          <a:p>
            <a:r>
              <a:rPr lang="ru-RU" dirty="0" smtClean="0"/>
              <a:t>держ</a:t>
            </a:r>
            <a:r>
              <a:rPr lang="ru-RU" b="1" dirty="0" smtClean="0">
                <a:solidFill>
                  <a:srgbClr val="C00000"/>
                </a:solidFill>
              </a:rPr>
              <a:t>ат</a:t>
            </a:r>
          </a:p>
          <a:p>
            <a:r>
              <a:rPr lang="ru-RU" dirty="0" smtClean="0"/>
              <a:t>дыш</a:t>
            </a:r>
            <a:r>
              <a:rPr lang="ru-RU" b="1" dirty="0" smtClean="0">
                <a:solidFill>
                  <a:srgbClr val="C00000"/>
                </a:solidFill>
              </a:rPr>
              <a:t>ат</a:t>
            </a:r>
          </a:p>
          <a:p>
            <a:r>
              <a:rPr lang="ru-RU" dirty="0" smtClean="0"/>
              <a:t>слыш</a:t>
            </a:r>
            <a:r>
              <a:rPr lang="ru-RU" b="1" dirty="0" smtClean="0">
                <a:solidFill>
                  <a:srgbClr val="C00000"/>
                </a:solidFill>
              </a:rPr>
              <a:t>ат</a:t>
            </a:r>
          </a:p>
          <a:p>
            <a:r>
              <a:rPr lang="ru-RU" dirty="0" smtClean="0"/>
              <a:t>терп</a:t>
            </a:r>
            <a:r>
              <a:rPr lang="ru-RU" b="1" dirty="0" smtClean="0">
                <a:solidFill>
                  <a:srgbClr val="C00000"/>
                </a:solidFill>
              </a:rPr>
              <a:t>ят</a:t>
            </a:r>
          </a:p>
          <a:p>
            <a:r>
              <a:rPr lang="ru-RU" dirty="0" smtClean="0"/>
              <a:t>верт</a:t>
            </a:r>
            <a:r>
              <a:rPr lang="ru-RU" b="1" dirty="0" smtClean="0">
                <a:solidFill>
                  <a:srgbClr val="C00000"/>
                </a:solidFill>
              </a:rPr>
              <a:t>ят</a:t>
            </a:r>
          </a:p>
          <a:p>
            <a:r>
              <a:rPr lang="ru-RU" dirty="0" smtClean="0"/>
              <a:t>обид</a:t>
            </a:r>
            <a:r>
              <a:rPr lang="ru-RU" b="1" dirty="0" smtClean="0">
                <a:solidFill>
                  <a:srgbClr val="C00000"/>
                </a:solidFill>
              </a:rPr>
              <a:t>ят</a:t>
            </a:r>
          </a:p>
          <a:p>
            <a:r>
              <a:rPr lang="ru-RU" dirty="0" smtClean="0"/>
              <a:t>завис</a:t>
            </a:r>
            <a:r>
              <a:rPr lang="ru-RU" b="1" dirty="0" smtClean="0">
                <a:solidFill>
                  <a:srgbClr val="C00000"/>
                </a:solidFill>
              </a:rPr>
              <a:t>ят</a:t>
            </a:r>
          </a:p>
          <a:p>
            <a:r>
              <a:rPr lang="ru-RU" dirty="0" smtClean="0"/>
              <a:t>ненавид</a:t>
            </a:r>
            <a:r>
              <a:rPr lang="ru-RU" b="1" dirty="0" smtClean="0">
                <a:solidFill>
                  <a:srgbClr val="C00000"/>
                </a:solidFill>
              </a:rPr>
              <a:t>ят</a:t>
            </a:r>
          </a:p>
          <a:p>
            <a:r>
              <a:rPr lang="ru-RU" dirty="0" smtClean="0"/>
              <a:t>вид</a:t>
            </a:r>
            <a:r>
              <a:rPr lang="ru-RU" b="1" dirty="0" smtClean="0">
                <a:solidFill>
                  <a:srgbClr val="C00000"/>
                </a:solidFill>
              </a:rPr>
              <a:t>ят</a:t>
            </a:r>
          </a:p>
          <a:p>
            <a:r>
              <a:rPr lang="ru-RU" dirty="0" smtClean="0"/>
              <a:t>смотр</a:t>
            </a:r>
            <a:r>
              <a:rPr lang="ru-RU" b="1" dirty="0" smtClean="0">
                <a:solidFill>
                  <a:srgbClr val="C00000"/>
                </a:solidFill>
              </a:rPr>
              <a:t>ят</a:t>
            </a: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428992" y="6215082"/>
            <a:ext cx="2471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/>
              <a:t>Вывод: 2 спряжение</a:t>
            </a:r>
            <a:endParaRPr lang="ru-RU" sz="2000" b="1" dirty="0"/>
          </a:p>
        </p:txBody>
      </p:sp>
      <p:sp>
        <p:nvSpPr>
          <p:cNvPr id="6" name="Правая фигурная скобка 5"/>
          <p:cNvSpPr/>
          <p:nvPr/>
        </p:nvSpPr>
        <p:spPr>
          <a:xfrm>
            <a:off x="-1357354" y="3929066"/>
            <a:ext cx="155448" cy="9144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авая фигурная скобка 6"/>
          <p:cNvSpPr/>
          <p:nvPr/>
        </p:nvSpPr>
        <p:spPr>
          <a:xfrm>
            <a:off x="2143108" y="1714488"/>
            <a:ext cx="500066" cy="1357322"/>
          </a:xfrm>
          <a:prstGeom prst="rightBrac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2714612" y="2214554"/>
            <a:ext cx="9806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rgbClr val="0070C0"/>
                </a:solidFill>
              </a:rPr>
              <a:t>а -</a:t>
            </a:r>
            <a:r>
              <a:rPr lang="ru-RU" sz="2400" b="1" i="1" dirty="0" err="1" smtClean="0">
                <a:solidFill>
                  <a:srgbClr val="0070C0"/>
                </a:solidFill>
              </a:rPr>
              <a:t>ть</a:t>
            </a:r>
            <a:endParaRPr lang="ru-RU" sz="2400" b="1" i="1" dirty="0">
              <a:solidFill>
                <a:srgbClr val="0070C0"/>
              </a:solidFill>
            </a:endParaRPr>
          </a:p>
        </p:txBody>
      </p:sp>
      <p:cxnSp>
        <p:nvCxnSpPr>
          <p:cNvPr id="10" name="Прямая соединительная линия 9"/>
          <p:cNvCxnSpPr>
            <a:endCxn id="8" idx="1"/>
          </p:cNvCxnSpPr>
          <p:nvPr/>
        </p:nvCxnSpPr>
        <p:spPr>
          <a:xfrm rot="5400000">
            <a:off x="2670636" y="2187092"/>
            <a:ext cx="302272" cy="214319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rot="16200000" flipH="1">
            <a:off x="2857488" y="2214554"/>
            <a:ext cx="285752" cy="142876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Правая фигурная скобка 19"/>
          <p:cNvSpPr/>
          <p:nvPr/>
        </p:nvSpPr>
        <p:spPr>
          <a:xfrm>
            <a:off x="2214546" y="3286124"/>
            <a:ext cx="785818" cy="2571768"/>
          </a:xfrm>
          <a:prstGeom prst="rightBrace">
            <a:avLst>
              <a:gd name="adj1" fmla="val 8333"/>
              <a:gd name="adj2" fmla="val 50000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TextBox 20"/>
          <p:cNvSpPr txBox="1"/>
          <p:nvPr/>
        </p:nvSpPr>
        <p:spPr>
          <a:xfrm>
            <a:off x="3214678" y="4572008"/>
            <a:ext cx="10383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rgbClr val="0070C0"/>
                </a:solidFill>
              </a:rPr>
              <a:t>е - </a:t>
            </a:r>
            <a:r>
              <a:rPr lang="ru-RU" sz="2400" b="1" i="1" dirty="0" err="1" smtClean="0">
                <a:solidFill>
                  <a:srgbClr val="0070C0"/>
                </a:solidFill>
              </a:rPr>
              <a:t>ть</a:t>
            </a:r>
            <a:endParaRPr lang="ru-RU" sz="2400" b="1" i="1" dirty="0">
              <a:solidFill>
                <a:srgbClr val="0070C0"/>
              </a:solidFill>
            </a:endParaRPr>
          </a:p>
        </p:txBody>
      </p:sp>
      <p:cxnSp>
        <p:nvCxnSpPr>
          <p:cNvPr id="22" name="Прямая соединительная линия 21"/>
          <p:cNvCxnSpPr/>
          <p:nvPr/>
        </p:nvCxnSpPr>
        <p:spPr>
          <a:xfrm rot="5400000">
            <a:off x="3170700" y="4544548"/>
            <a:ext cx="302271" cy="214316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rot="16200000" flipH="1">
            <a:off x="3357554" y="4572008"/>
            <a:ext cx="285752" cy="142876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dirty="0" smtClean="0"/>
              <a:t>Спасибо </a:t>
            </a:r>
            <a:r>
              <a:rPr lang="ru-RU" smtClean="0"/>
              <a:t>за внимание!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227</Words>
  <PresentationFormat>Экран (4:3)</PresentationFormat>
  <Paragraphs>138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Буквы гласных е/и в личных окончаниях</vt:lpstr>
      <vt:lpstr>Актуализируем… </vt:lpstr>
      <vt:lpstr>Спряжение Сколько способов определения знаем?</vt:lpstr>
      <vt:lpstr>По неопределённой форме ( словообразующему суффиксу)</vt:lpstr>
      <vt:lpstr>По окончанию глагола 3 лица множ. числа</vt:lpstr>
      <vt:lpstr>е/и</vt:lpstr>
      <vt:lpstr>е/и</vt:lpstr>
      <vt:lpstr>е/и</vt:lpstr>
      <vt:lpstr>Два товарища </vt:lpstr>
      <vt:lpstr>Два товарища </vt:lpstr>
      <vt:lpstr>11 друзей</vt:lpstr>
      <vt:lpstr>Как определим спряжение?</vt:lpstr>
      <vt:lpstr>Как определим спряжение?</vt:lpstr>
      <vt:lpstr>Как определим спряжение?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Буквы гласных е/и в личных окончаниях</dc:title>
  <dc:creator>Admin</dc:creator>
  <cp:lastModifiedBy>Admin</cp:lastModifiedBy>
  <cp:revision>19</cp:revision>
  <dcterms:created xsi:type="dcterms:W3CDTF">2021-11-25T15:40:21Z</dcterms:created>
  <dcterms:modified xsi:type="dcterms:W3CDTF">2022-03-09T19:06:23Z</dcterms:modified>
</cp:coreProperties>
</file>