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7" r:id="rId4"/>
    <p:sldId id="258" r:id="rId5"/>
    <p:sldId id="259" r:id="rId6"/>
    <p:sldId id="260" r:id="rId7"/>
    <p:sldId id="261" r:id="rId8"/>
    <p:sldId id="262" r:id="rId9"/>
    <p:sldId id="276" r:id="rId10"/>
    <p:sldId id="263" r:id="rId11"/>
    <p:sldId id="264" r:id="rId12"/>
    <p:sldId id="265" r:id="rId13"/>
    <p:sldId id="266" r:id="rId14"/>
    <p:sldId id="27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подвергались травле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66.599999999999994</c:v>
                </c:pt>
                <c:pt idx="1">
                  <c:v>33.300000000000004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0.21584</cdr:x>
      <cdr:y>0.2508</cdr:y>
    </cdr:from>
    <cdr:to>
      <cdr:x>0.33489</cdr:x>
      <cdr:y>0.34436</cdr:y>
    </cdr:to>
    <cdr:sp macro="" textlink="">
      <cdr:nvSpPr>
        <cdr:cNvPr id="2" name="Стрелка вправо 1"/>
        <cdr:cNvSpPr/>
      </cdr:nvSpPr>
      <cdr:spPr>
        <a:xfrm xmlns:a="http://schemas.openxmlformats.org/drawingml/2006/main" rot="2369457">
          <a:off x="1295209" y="766045"/>
          <a:ext cx="714380" cy="285752"/>
        </a:xfrm>
        <a:prstGeom xmlns:a="http://schemas.openxmlformats.org/drawingml/2006/main" prst="right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Что такое </a:t>
            </a:r>
            <a:r>
              <a:rPr lang="ru-RU" b="1" dirty="0" err="1" smtClean="0"/>
              <a:t>буллинг</a:t>
            </a:r>
            <a:r>
              <a:rPr lang="ru-RU" b="1" dirty="0" smtClean="0"/>
              <a:t> 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и как с ним бороться?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Ответьте, пожалуйста, на вопросы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Мне известно, что такое </a:t>
            </a:r>
            <a:r>
              <a:rPr lang="ru-RU" dirty="0" err="1" smtClean="0"/>
              <a:t>буллинг</a:t>
            </a:r>
            <a:endParaRPr lang="ru-RU" dirty="0" smtClean="0"/>
          </a:p>
          <a:p>
            <a:r>
              <a:rPr lang="ru-RU" dirty="0" smtClean="0"/>
              <a:t>Мне ясны цели такого преследования</a:t>
            </a:r>
          </a:p>
          <a:p>
            <a:r>
              <a:rPr lang="ru-RU" dirty="0" smtClean="0"/>
              <a:t>Мой ребёнок застрахован от этого</a:t>
            </a:r>
          </a:p>
          <a:p>
            <a:r>
              <a:rPr lang="ru-RU" dirty="0" smtClean="0"/>
              <a:t>Мне известны виды </a:t>
            </a:r>
            <a:r>
              <a:rPr lang="ru-RU" dirty="0" err="1" smtClean="0"/>
              <a:t>буллинга</a:t>
            </a:r>
            <a:endParaRPr lang="ru-RU" dirty="0" smtClean="0"/>
          </a:p>
          <a:p>
            <a:r>
              <a:rPr lang="ru-RU" dirty="0" smtClean="0"/>
              <a:t>Имею представление о том, каких детей могут подвергать травле</a:t>
            </a:r>
          </a:p>
          <a:p>
            <a:r>
              <a:rPr lang="ru-RU" dirty="0" smtClean="0"/>
              <a:t>Имею представление, как действовать</a:t>
            </a:r>
          </a:p>
          <a:p>
            <a:endParaRPr lang="ru-RU" dirty="0" smtClean="0"/>
          </a:p>
          <a:p>
            <a:endParaRPr lang="ru-RU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15370" cy="342902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b="1" dirty="0" smtClean="0"/>
              <a:t>Каждый третий школьник сталкивался с темой травли со стороны своих сверстников. Одни становятся жертвами </a:t>
            </a:r>
            <a:r>
              <a:rPr lang="ru-RU" sz="3600" b="1" dirty="0" err="1" smtClean="0"/>
              <a:t>буллинга</a:t>
            </a:r>
            <a:r>
              <a:rPr lang="ru-RU" sz="3600" b="1" dirty="0" smtClean="0"/>
              <a:t>, другие агрессорами, а кто-то просто наблюдает со стороны.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857356" y="3143248"/>
          <a:ext cx="6000792" cy="305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Буллинг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травля </a:t>
            </a:r>
          </a:p>
          <a:p>
            <a:r>
              <a:rPr lang="ru-RU" dirty="0" smtClean="0"/>
              <a:t>агрессивное преследование одного человека другим (другими)</a:t>
            </a:r>
          </a:p>
          <a:p>
            <a:r>
              <a:rPr lang="ru-RU" dirty="0" smtClean="0"/>
              <a:t> может выражаться по-разному: от непристойных шуток и оскорблений до избиения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  запугать жертву</a:t>
            </a:r>
          </a:p>
          <a:p>
            <a:r>
              <a:rPr lang="ru-RU" dirty="0" smtClean="0"/>
              <a:t>  подчинить ее себе</a:t>
            </a:r>
            <a:endParaRPr lang="ru-RU" dirty="0"/>
          </a:p>
        </p:txBody>
      </p:sp>
      <p:pic>
        <p:nvPicPr>
          <p:cNvPr id="4" name="Picture 2" descr="C:\Users\Admin\Desktop\scale_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143248"/>
            <a:ext cx="4500562" cy="28128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</a:t>
            </a:r>
            <a:r>
              <a:rPr lang="ru-RU" dirty="0" err="1" smtClean="0"/>
              <a:t>буллинга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57224" y="1535113"/>
            <a:ext cx="3640164" cy="639762"/>
          </a:xfrm>
        </p:spPr>
        <p:txBody>
          <a:bodyPr/>
          <a:lstStyle/>
          <a:p>
            <a:r>
              <a:rPr lang="ru-RU" dirty="0" smtClean="0"/>
              <a:t>По типу воздействия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Физическое нападение</a:t>
            </a:r>
          </a:p>
          <a:p>
            <a:r>
              <a:rPr lang="ru-RU" dirty="0" smtClean="0"/>
              <a:t>Психологическое насилие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5143504" y="1535113"/>
            <a:ext cx="3543296" cy="639762"/>
          </a:xfrm>
        </p:spPr>
        <p:txBody>
          <a:bodyPr/>
          <a:lstStyle/>
          <a:p>
            <a:r>
              <a:rPr lang="ru-RU" dirty="0" smtClean="0"/>
              <a:t>По типу участников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между ребенком и ребенком,</a:t>
            </a:r>
          </a:p>
          <a:p>
            <a:r>
              <a:rPr lang="ru-RU" dirty="0" smtClean="0"/>
              <a:t> группой детей и ребенком.</a:t>
            </a:r>
          </a:p>
          <a:p>
            <a:endParaRPr lang="ru-RU" dirty="0"/>
          </a:p>
        </p:txBody>
      </p:sp>
      <p:pic>
        <p:nvPicPr>
          <p:cNvPr id="3074" name="Picture 2" descr="C:\Users\Admin\Desktop\kakim-bivaet-bull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929066"/>
            <a:ext cx="3679814" cy="2455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Физический  </a:t>
            </a:r>
            <a:r>
              <a:rPr lang="ru-RU" dirty="0" err="1" smtClean="0"/>
              <a:t>буллинг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издеваются </a:t>
            </a:r>
          </a:p>
          <a:p>
            <a:r>
              <a:rPr lang="ru-RU" dirty="0" smtClean="0"/>
              <a:t> записывают на видео </a:t>
            </a:r>
          </a:p>
          <a:p>
            <a:r>
              <a:rPr lang="ru-RU" dirty="0" smtClean="0"/>
              <a:t>распространяют его в интернете</a:t>
            </a:r>
          </a:p>
          <a:p>
            <a:endParaRPr lang="ru-RU" dirty="0" smtClean="0"/>
          </a:p>
          <a:p>
            <a:r>
              <a:rPr lang="ru-RU" dirty="0" smtClean="0"/>
              <a:t>идея видео, поиск жертвы, сценарий ролика. </a:t>
            </a:r>
          </a:p>
          <a:p>
            <a:r>
              <a:rPr lang="ru-RU" dirty="0" smtClean="0"/>
              <a:t>виртуальный </a:t>
            </a:r>
            <a:r>
              <a:rPr lang="ru-RU" dirty="0" err="1" smtClean="0"/>
              <a:t>буллинг</a:t>
            </a:r>
            <a:r>
              <a:rPr lang="ru-RU" dirty="0" smtClean="0"/>
              <a:t>- атакуют через социальные сети или </a:t>
            </a:r>
            <a:r>
              <a:rPr lang="ru-RU" dirty="0" err="1" smtClean="0"/>
              <a:t>смс-сообщения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428860" y="364331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5214942" y="37147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401080" cy="5768997"/>
          </a:xfrm>
        </p:spPr>
        <p:txBody>
          <a:bodyPr/>
          <a:lstStyle/>
          <a:p>
            <a:r>
              <a:rPr lang="ru-RU" dirty="0" smtClean="0"/>
              <a:t>Дети до 14 лет</a:t>
            </a:r>
          </a:p>
          <a:p>
            <a:endParaRPr lang="ru-RU" dirty="0" smtClean="0"/>
          </a:p>
          <a:p>
            <a:r>
              <a:rPr lang="ru-RU" dirty="0" smtClean="0"/>
              <a:t>«он заслужил», «он сам виноват», «мы вообще ни при чем».</a:t>
            </a:r>
            <a:endParaRPr lang="ru-RU" dirty="0"/>
          </a:p>
        </p:txBody>
      </p:sp>
      <p:pic>
        <p:nvPicPr>
          <p:cNvPr id="4" name="Picture 2" descr="C:\Users\Admin\Desktop\410827-1080x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857496"/>
            <a:ext cx="5536413" cy="36909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7686700" cy="512605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1" dirty="0" smtClean="0"/>
              <a:t>Половое созревание</a:t>
            </a:r>
            <a:r>
              <a:rPr lang="ru-RU" dirty="0" smtClean="0"/>
              <a:t>. Когда тело перестраивается и гормоны «бушуют», то в крови находится много тестостерона и адреналина. А это часто вызывает увеличение агрессии. Кто-то способен с ней справляться, а у кого-то не получается.</a:t>
            </a:r>
          </a:p>
          <a:p>
            <a:pPr algn="just"/>
            <a:r>
              <a:rPr lang="ru-RU" b="1" dirty="0" smtClean="0"/>
              <a:t>Склонность к садизму.</a:t>
            </a:r>
            <a:r>
              <a:rPr lang="ru-RU" dirty="0" smtClean="0"/>
              <a:t> Это также может быть обусловлено насилием, хотя у некоторых детей это проявляется очень рано и не всегда понятно, по какой причине.</a:t>
            </a:r>
          </a:p>
          <a:p>
            <a:pPr algn="just"/>
            <a:r>
              <a:rPr lang="ru-RU" b="1" dirty="0" smtClean="0"/>
              <a:t>Желание оказаться в центре внимания.</a:t>
            </a:r>
            <a:r>
              <a:rPr lang="ru-RU" dirty="0" smtClean="0"/>
              <a:t> Когда человек просто не знает, как еще добиться от окружающих внимания и делает это такими изощренными способами.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Роли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143636" y="3571876"/>
            <a:ext cx="2571768" cy="24145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агрессоры (придумывают и возглавляют издевательства)</a:t>
            </a:r>
          </a:p>
        </p:txBody>
      </p:sp>
      <p:sp>
        <p:nvSpPr>
          <p:cNvPr id="7" name="Овал 6"/>
          <p:cNvSpPr/>
          <p:nvPr/>
        </p:nvSpPr>
        <p:spPr>
          <a:xfrm>
            <a:off x="4143372" y="1643050"/>
            <a:ext cx="1285884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жертва</a:t>
            </a:r>
            <a:endParaRPr lang="ru-RU" b="1" dirty="0"/>
          </a:p>
        </p:txBody>
      </p:sp>
      <p:sp>
        <p:nvSpPr>
          <p:cNvPr id="8" name="Овал 7"/>
          <p:cNvSpPr/>
          <p:nvPr/>
        </p:nvSpPr>
        <p:spPr>
          <a:xfrm>
            <a:off x="928662" y="3643314"/>
            <a:ext cx="2571768" cy="24860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наблюдатели (вроде в стороне от конфликта, но все равно одобряют либо осуждают агрессоров)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rot="16200000" flipH="1">
            <a:off x="5143504" y="2357430"/>
            <a:ext cx="1714512" cy="1714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3428992" y="5357826"/>
            <a:ext cx="307183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2893207" y="2536025"/>
            <a:ext cx="1571636" cy="15001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 такой ситуации бесполезно занимать отстраненную позицию</a:t>
            </a:r>
          </a:p>
          <a:p>
            <a:r>
              <a:rPr lang="ru-RU" dirty="0" smtClean="0"/>
              <a:t>Даже если нападкам подвергается только один ребенок, наблюдатели могут получить большую психологическую травму</a:t>
            </a:r>
            <a:endParaRPr lang="ru-RU" dirty="0"/>
          </a:p>
        </p:txBody>
      </p:sp>
      <p:pic>
        <p:nvPicPr>
          <p:cNvPr id="5" name="Picture 2" descr="C:\Users\Admin\Desktop\kak-borotsya-s-bulling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429132"/>
            <a:ext cx="3921355" cy="2209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Жертва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401080" cy="4911741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отличники </a:t>
            </a:r>
          </a:p>
          <a:p>
            <a:r>
              <a:rPr lang="ru-RU" dirty="0" smtClean="0"/>
              <a:t>двоечники </a:t>
            </a:r>
          </a:p>
          <a:p>
            <a:r>
              <a:rPr lang="ru-RU" dirty="0" smtClean="0"/>
              <a:t>представители других национальностей, инвалиды</a:t>
            </a:r>
          </a:p>
          <a:p>
            <a:r>
              <a:rPr lang="ru-RU" dirty="0" smtClean="0"/>
              <a:t> дети, имеющие физические недостатки</a:t>
            </a:r>
          </a:p>
          <a:p>
            <a:r>
              <a:rPr lang="ru-RU" dirty="0" smtClean="0"/>
              <a:t>физически слабые подростки</a:t>
            </a:r>
          </a:p>
          <a:p>
            <a:r>
              <a:rPr lang="ru-RU" dirty="0" smtClean="0"/>
              <a:t>с низкой самооценкой</a:t>
            </a:r>
          </a:p>
          <a:p>
            <a:r>
              <a:rPr lang="ru-RU" dirty="0" smtClean="0"/>
              <a:t>излишней скромностью</a:t>
            </a:r>
          </a:p>
          <a:p>
            <a:r>
              <a:rPr lang="ru-RU" dirty="0" smtClean="0"/>
              <a:t>слишком избалованные дети</a:t>
            </a:r>
            <a:endParaRPr lang="ru-RU" dirty="0"/>
          </a:p>
        </p:txBody>
      </p:sp>
      <p:pic>
        <p:nvPicPr>
          <p:cNvPr id="5122" name="Picture 2" descr="C:\Users\Admin\Desktop\kak-pomoch-rebenk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642918"/>
            <a:ext cx="2908851" cy="16313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Агрессор - причины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r>
              <a:rPr lang="ru-RU" dirty="0" smtClean="0"/>
              <a:t>не только из неблагополучных семей, но и из достаточно обеспеченных</a:t>
            </a:r>
          </a:p>
          <a:p>
            <a:r>
              <a:rPr lang="ru-RU" dirty="0" smtClean="0"/>
              <a:t> это отсутствие любви и понимания со стороны близких людей</a:t>
            </a:r>
          </a:p>
          <a:p>
            <a:r>
              <a:rPr lang="ru-RU" dirty="0" smtClean="0"/>
              <a:t>родители много работают и не уделяют своему ребенку достаточного внимания, он начинает вымещать это на других</a:t>
            </a:r>
            <a:endParaRPr lang="ru-RU" dirty="0"/>
          </a:p>
        </p:txBody>
      </p:sp>
      <p:pic>
        <p:nvPicPr>
          <p:cNvPr id="6146" name="Picture 2" descr="C:\Users\Admin\Desktop\chto-delat-esli-rebenka-travyat-v-shko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85728"/>
            <a:ext cx="2857492" cy="16328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в сообществе происходит травля, значит, в сообществе проблемы</a:t>
            </a:r>
          </a:p>
          <a:p>
            <a:r>
              <a:rPr lang="ru-RU" dirty="0" smtClean="0"/>
              <a:t>Знать – значит предотвращать</a:t>
            </a:r>
            <a:endParaRPr lang="ru-RU" dirty="0"/>
          </a:p>
        </p:txBody>
      </p:sp>
      <p:pic>
        <p:nvPicPr>
          <p:cNvPr id="7170" name="Picture 2" descr="C:\Users\Admin\Desktop\nasmeshki-v-shkol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5750" y="3249427"/>
            <a:ext cx="4763637" cy="3575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Жертва. Как узнать?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r>
              <a:rPr lang="ru-RU" dirty="0" smtClean="0"/>
              <a:t>физические и психологические признаки</a:t>
            </a:r>
          </a:p>
          <a:p>
            <a:r>
              <a:rPr lang="ru-RU" dirty="0" smtClean="0"/>
              <a:t> беспричинные боли в теле, синяки</a:t>
            </a:r>
          </a:p>
          <a:p>
            <a:r>
              <a:rPr lang="ru-RU" dirty="0" smtClean="0"/>
              <a:t>нежелание идти в школу, нервный тик, печальный подавленный вид, беспокойство, тревожность, нарушение сна, кошмары, ухудшение состояния здоровья, замкнутость, нежелание общаться, потеря аппетита, осторожность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Нужно поговорить с ребенком, его учителями, друзьями</a:t>
            </a:r>
          </a:p>
          <a:p>
            <a:r>
              <a:rPr lang="ru-RU" dirty="0" smtClean="0"/>
              <a:t>Не оставляйте без внимания случаи травли, даже если агрессия не направлена на ваших детей</a:t>
            </a:r>
          </a:p>
          <a:p>
            <a:endParaRPr lang="ru-RU" dirty="0"/>
          </a:p>
        </p:txBody>
      </p:sp>
      <p:pic>
        <p:nvPicPr>
          <p:cNvPr id="8194" name="Picture 2" descr="C:\Users\Admin\Desktop\posledstviya-bullin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6416" y="3786190"/>
            <a:ext cx="4977083" cy="2797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Агрессор?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 некоторых случаях даже необходимы психологические тесты</a:t>
            </a:r>
          </a:p>
          <a:p>
            <a:r>
              <a:rPr lang="ru-RU" dirty="0" smtClean="0"/>
              <a:t>Сами были жертвами со стороны взрослых. Через травлю других они выплескивают накопившуюся агрессию</a:t>
            </a:r>
          </a:p>
          <a:p>
            <a:r>
              <a:rPr lang="ru-RU" dirty="0" smtClean="0"/>
              <a:t>Обратите внимание на окружение ребенка: не подвергается ли он насилию со стороны более взрослых приятелей: возможно, они его провоцируют на такое поведение</a:t>
            </a:r>
          </a:p>
          <a:p>
            <a:r>
              <a:rPr lang="ru-RU" dirty="0" smtClean="0"/>
              <a:t>Обязательно поговорите с ребенком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Советы детям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buNone/>
            </a:pPr>
            <a:r>
              <a:rPr lang="ru-RU" dirty="0" smtClean="0"/>
              <a:t>Всегда рассказывать о случаях травли взрослым, которым доверяешь. Ничего не скрывать.</a:t>
            </a:r>
          </a:p>
          <a:p>
            <a:pPr fontAlgn="base">
              <a:buNone/>
            </a:pPr>
            <a:r>
              <a:rPr lang="ru-RU" dirty="0" smtClean="0"/>
              <a:t>— Необходимо избегать конфликтных ситуаций (как групповых, так и индивидуальных), в которых возможна травля. Если тебе предложат стать участником такой ситуации — отклонять предложения.</a:t>
            </a:r>
          </a:p>
          <a:p>
            <a:endParaRPr lang="ru-RU" dirty="0"/>
          </a:p>
        </p:txBody>
      </p:sp>
      <p:pic>
        <p:nvPicPr>
          <p:cNvPr id="9218" name="Picture 2" descr="C:\Users\Admin\Desktop\bull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0"/>
            <a:ext cx="2351801" cy="15612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None/>
            </a:pPr>
            <a:r>
              <a:rPr lang="ru-RU" dirty="0" smtClean="0"/>
              <a:t>— Если тебя обидели, нельзя отвечать тем же. Это может привести к новым проблемам. Лучше искать положительных друзей среди сверстников, чтобы избежать возникновения неприятных ситуаций.</a:t>
            </a:r>
          </a:p>
          <a:p>
            <a:endParaRPr lang="ru-RU" dirty="0"/>
          </a:p>
        </p:txBody>
      </p:sp>
      <p:pic>
        <p:nvPicPr>
          <p:cNvPr id="4" name="Picture 2" descr="C:\Users\Admin\Desktop\zhertva-bullin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164715"/>
            <a:ext cx="4146874" cy="26932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buNone/>
            </a:pPr>
            <a:r>
              <a:rPr lang="ru-RU" dirty="0" smtClean="0"/>
              <a:t>— Старайся постоянно укреплять самооценку и вести себя уверенно. Ищи свои сильные стороны и развивай их. Может, это получится не сразу, но однозначно сделает тебя психологически сильнее.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10243" name="Picture 3" descr="C:\Users\Admin\Desktop\lifestyle-3238401_960_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046211"/>
            <a:ext cx="3714776" cy="2476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 Если стал свидетелем насилия, нужно немедленно привести кого-то из взрослых или посоветовать жертве пойти за помощью к родителю или учителю, которому она доверяет.</a:t>
            </a:r>
          </a:p>
          <a:p>
            <a:pPr>
              <a:buNone/>
            </a:pPr>
            <a:r>
              <a:rPr lang="ru-RU" dirty="0" smtClean="0"/>
              <a:t> Обязательно рассказать своим родителям о данных случаях.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dirty="0" smtClean="0"/>
              <a:t>-  Будьте спокойны и сначала разберитесь в сложившейся ситуации.</a:t>
            </a:r>
          </a:p>
          <a:p>
            <a:pPr fontAlgn="base">
              <a:buNone/>
            </a:pPr>
            <a:r>
              <a:rPr lang="ru-RU" dirty="0" smtClean="0"/>
              <a:t>-  Важно понять, что это может случиться с любой семьей. Здесь никто не виноват, особенно ребенок.</a:t>
            </a:r>
          </a:p>
          <a:p>
            <a:pPr fontAlgn="base">
              <a:buNone/>
            </a:pPr>
            <a:r>
              <a:rPr lang="ru-RU" dirty="0" smtClean="0"/>
              <a:t>-  Поговорите с классом, учителем</a:t>
            </a:r>
          </a:p>
          <a:p>
            <a:pPr fontAlgn="base">
              <a:buFontTx/>
              <a:buChar char="-"/>
            </a:pPr>
            <a:r>
              <a:rPr lang="ru-RU" dirty="0" smtClean="0"/>
              <a:t>Установите реальные причины такого отношения к вашему ребенку.</a:t>
            </a:r>
          </a:p>
          <a:p>
            <a:pPr fontAlgn="base">
              <a:buFontTx/>
              <a:buChar char="-"/>
            </a:pPr>
            <a:r>
              <a:rPr lang="ru-RU" dirty="0" smtClean="0"/>
              <a:t>Физическое воздействие – преступление.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230</Words>
  <PresentationFormat>Экран (4:3)</PresentationFormat>
  <Paragraphs>85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Что такое буллинг  </vt:lpstr>
      <vt:lpstr>Ответьте, пожалуйста, на вопросы</vt:lpstr>
      <vt:lpstr>Каждый третий школьник сталкивался с темой травли со стороны своих сверстников. Одни становятся жертвами буллинга, другие агрессорами, а кто-то просто наблюдает со стороны. </vt:lpstr>
      <vt:lpstr>Буллинг </vt:lpstr>
      <vt:lpstr>Цель </vt:lpstr>
      <vt:lpstr>Виды буллинга</vt:lpstr>
      <vt:lpstr>Физический  буллинг</vt:lpstr>
      <vt:lpstr>Слайд 8</vt:lpstr>
      <vt:lpstr>Слайд 9</vt:lpstr>
      <vt:lpstr>Роли </vt:lpstr>
      <vt:lpstr>Слайд 11</vt:lpstr>
      <vt:lpstr>Жертва</vt:lpstr>
      <vt:lpstr>Агрессор - причины </vt:lpstr>
      <vt:lpstr>Слайд 14</vt:lpstr>
      <vt:lpstr>Жертва. Как узнать?</vt:lpstr>
      <vt:lpstr>Слайд 16</vt:lpstr>
      <vt:lpstr>Агрессор? </vt:lpstr>
      <vt:lpstr>Советы детям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 такое буллинг  </dc:title>
  <dc:creator>Admin</dc:creator>
  <cp:lastModifiedBy>Admin</cp:lastModifiedBy>
  <cp:revision>17</cp:revision>
  <dcterms:created xsi:type="dcterms:W3CDTF">2021-11-17T17:15:32Z</dcterms:created>
  <dcterms:modified xsi:type="dcterms:W3CDTF">2022-03-09T18:17:36Z</dcterms:modified>
</cp:coreProperties>
</file>