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FC68"/>
    <a:srgbClr val="F6591A"/>
    <a:srgbClr val="F6981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71480"/>
            <a:ext cx="7772400" cy="1470025"/>
          </a:xfr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ru-RU" dirty="0" smtClean="0"/>
              <a:t>Игра </a:t>
            </a:r>
            <a:r>
              <a:rPr lang="ru-RU" dirty="0" smtClean="0"/>
              <a:t> </a:t>
            </a:r>
            <a:r>
              <a:rPr lang="ru-RU" dirty="0" smtClean="0"/>
              <a:t>ЗВУКИ И БУКВЫ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2000240"/>
            <a:ext cx="6400800" cy="3714776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1. В каком слове звуков больше, чем букв?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*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>
              <a:buNone/>
            </a:pPr>
            <a:r>
              <a:rPr lang="ru-RU" sz="4800" b="1" dirty="0" smtClean="0">
                <a:solidFill>
                  <a:srgbClr val="FFC000"/>
                </a:solidFill>
              </a:rPr>
              <a:t>  </a:t>
            </a:r>
            <a:r>
              <a:rPr lang="ru-RU" sz="5400" b="1" dirty="0" smtClean="0">
                <a:solidFill>
                  <a:srgbClr val="FFC000"/>
                </a:solidFill>
              </a:rPr>
              <a:t>А) </a:t>
            </a:r>
            <a:r>
              <a:rPr lang="ru-RU" sz="5400" b="1" dirty="0" err="1" smtClean="0">
                <a:solidFill>
                  <a:srgbClr val="FFC000"/>
                </a:solidFill>
              </a:rPr>
              <a:t>ножницей</a:t>
            </a:r>
            <a:r>
              <a:rPr lang="ru-RU" sz="5400" b="1" dirty="0" smtClean="0">
                <a:solidFill>
                  <a:srgbClr val="FFC000"/>
                </a:solidFill>
              </a:rPr>
              <a:t> </a:t>
            </a:r>
            <a:br>
              <a:rPr lang="ru-RU" sz="5400" b="1" dirty="0" smtClean="0">
                <a:solidFill>
                  <a:srgbClr val="FFC000"/>
                </a:solidFill>
              </a:rPr>
            </a:br>
            <a:r>
              <a:rPr lang="ru-RU" sz="5400" b="1" dirty="0" smtClean="0">
                <a:solidFill>
                  <a:srgbClr val="FFC000"/>
                </a:solidFill>
              </a:rPr>
              <a:t>Б) </a:t>
            </a:r>
            <a:r>
              <a:rPr lang="ru-RU" sz="5400" b="1" dirty="0" err="1" smtClean="0">
                <a:solidFill>
                  <a:srgbClr val="FFC000"/>
                </a:solidFill>
              </a:rPr>
              <a:t>ножницов</a:t>
            </a:r>
            <a:r>
              <a:rPr lang="ru-RU" sz="5400" b="1" dirty="0" smtClean="0">
                <a:solidFill>
                  <a:srgbClr val="FFC000"/>
                </a:solidFill>
              </a:rPr>
              <a:t/>
            </a:r>
            <a:br>
              <a:rPr lang="ru-RU" sz="5400" b="1" dirty="0" smtClean="0">
                <a:solidFill>
                  <a:srgbClr val="FFC000"/>
                </a:solidFill>
              </a:rPr>
            </a:br>
            <a:r>
              <a:rPr lang="ru-RU" sz="5400" b="1" dirty="0" smtClean="0">
                <a:solidFill>
                  <a:srgbClr val="FFC000"/>
                </a:solidFill>
              </a:rPr>
              <a:t>В) ножниц</a:t>
            </a:r>
            <a:br>
              <a:rPr lang="ru-RU" sz="5400" b="1" dirty="0" smtClean="0">
                <a:solidFill>
                  <a:srgbClr val="FFC000"/>
                </a:solidFill>
              </a:rPr>
            </a:br>
            <a:r>
              <a:rPr lang="ru-RU" sz="5400" b="1" dirty="0" smtClean="0">
                <a:solidFill>
                  <a:srgbClr val="FFC000"/>
                </a:solidFill>
              </a:rPr>
              <a:t>Г) </a:t>
            </a:r>
            <a:r>
              <a:rPr lang="ru-RU" sz="5400" b="1" dirty="0" err="1" smtClean="0">
                <a:solidFill>
                  <a:srgbClr val="FFC000"/>
                </a:solidFill>
              </a:rPr>
              <a:t>ножницев</a:t>
            </a:r>
            <a:endParaRPr lang="ru-RU" sz="5400" dirty="0" smtClean="0">
              <a:solidFill>
                <a:srgbClr val="FFC000"/>
              </a:solidFill>
            </a:endParaRP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2. </a:t>
            </a:r>
            <a:r>
              <a:rPr lang="ru-RU" b="1" dirty="0" smtClean="0"/>
              <a:t>Как правильно сказать «У меня нет….»</a:t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3. В каком слове все согласные глухие?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b="1" dirty="0" smtClean="0">
                <a:solidFill>
                  <a:srgbClr val="FFC000"/>
                </a:solidFill>
              </a:rPr>
              <a:t>   А) кошка</a:t>
            </a:r>
            <a:br>
              <a:rPr lang="ru-RU" sz="5400" b="1" dirty="0" smtClean="0">
                <a:solidFill>
                  <a:srgbClr val="FFC000"/>
                </a:solidFill>
              </a:rPr>
            </a:br>
            <a:r>
              <a:rPr lang="ru-RU" sz="5400" b="1" dirty="0" smtClean="0">
                <a:solidFill>
                  <a:srgbClr val="FFC000"/>
                </a:solidFill>
              </a:rPr>
              <a:t>Б) мошка</a:t>
            </a:r>
            <a:br>
              <a:rPr lang="ru-RU" sz="5400" b="1" dirty="0" smtClean="0">
                <a:solidFill>
                  <a:srgbClr val="FFC000"/>
                </a:solidFill>
              </a:rPr>
            </a:br>
            <a:r>
              <a:rPr lang="ru-RU" sz="5400" b="1" dirty="0" smtClean="0">
                <a:solidFill>
                  <a:srgbClr val="FFC000"/>
                </a:solidFill>
              </a:rPr>
              <a:t>В) вилка</a:t>
            </a:r>
            <a:br>
              <a:rPr lang="ru-RU" sz="5400" b="1" dirty="0" smtClean="0">
                <a:solidFill>
                  <a:srgbClr val="FFC000"/>
                </a:solidFill>
              </a:rPr>
            </a:br>
            <a:r>
              <a:rPr lang="ru-RU" sz="5400" b="1" dirty="0" smtClean="0">
                <a:solidFill>
                  <a:srgbClr val="FFC000"/>
                </a:solidFill>
              </a:rPr>
              <a:t>Г) комок</a:t>
            </a:r>
            <a:endParaRPr lang="ru-RU" sz="5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4. В каком слове больше всего гласных звуков?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ru-RU" sz="5400" b="1" dirty="0" smtClean="0">
                <a:solidFill>
                  <a:srgbClr val="FFC000"/>
                </a:solidFill>
              </a:rPr>
              <a:t>А) учебник</a:t>
            </a:r>
            <a:br>
              <a:rPr lang="ru-RU" sz="5400" b="1" dirty="0" smtClean="0">
                <a:solidFill>
                  <a:srgbClr val="FFC000"/>
                </a:solidFill>
              </a:rPr>
            </a:br>
            <a:r>
              <a:rPr lang="ru-RU" sz="5400" b="1" dirty="0" smtClean="0">
                <a:solidFill>
                  <a:srgbClr val="FFC000"/>
                </a:solidFill>
              </a:rPr>
              <a:t>Б) канава</a:t>
            </a:r>
            <a:br>
              <a:rPr lang="ru-RU" sz="5400" b="1" dirty="0" smtClean="0">
                <a:solidFill>
                  <a:srgbClr val="FFC000"/>
                </a:solidFill>
              </a:rPr>
            </a:br>
            <a:r>
              <a:rPr lang="ru-RU" sz="5400" b="1" dirty="0" smtClean="0">
                <a:solidFill>
                  <a:srgbClr val="FFC000"/>
                </a:solidFill>
              </a:rPr>
              <a:t>В) барабан</a:t>
            </a:r>
            <a:br>
              <a:rPr lang="ru-RU" sz="5400" b="1" dirty="0" smtClean="0">
                <a:solidFill>
                  <a:srgbClr val="FFC000"/>
                </a:solidFill>
              </a:rPr>
            </a:br>
            <a:r>
              <a:rPr lang="ru-RU" sz="5400" b="1" dirty="0" smtClean="0">
                <a:solidFill>
                  <a:srgbClr val="FFC000"/>
                </a:solidFill>
              </a:rPr>
              <a:t>Г) балалайка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5. Как правильно сказать: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C000"/>
                </a:solidFill>
              </a:rPr>
              <a:t>А) У граблей много зубов</a:t>
            </a:r>
            <a:br>
              <a:rPr lang="ru-RU" sz="4800" b="1" dirty="0" smtClean="0">
                <a:solidFill>
                  <a:srgbClr val="FFC000"/>
                </a:solidFill>
              </a:rPr>
            </a:br>
            <a:r>
              <a:rPr lang="ru-RU" sz="4800" b="1" dirty="0" smtClean="0">
                <a:solidFill>
                  <a:srgbClr val="FFC000"/>
                </a:solidFill>
              </a:rPr>
              <a:t>Б) У граблей много зубьев</a:t>
            </a:r>
            <a:br>
              <a:rPr lang="ru-RU" sz="4800" b="1" dirty="0" smtClean="0">
                <a:solidFill>
                  <a:srgbClr val="FFC000"/>
                </a:solidFill>
              </a:rPr>
            </a:br>
            <a:r>
              <a:rPr lang="ru-RU" sz="4800" b="1" dirty="0" smtClean="0">
                <a:solidFill>
                  <a:srgbClr val="FFC000"/>
                </a:solidFill>
              </a:rPr>
              <a:t>В) У </a:t>
            </a:r>
            <a:r>
              <a:rPr lang="ru-RU" sz="4800" b="1" dirty="0" err="1" smtClean="0">
                <a:solidFill>
                  <a:srgbClr val="FFC000"/>
                </a:solidFill>
              </a:rPr>
              <a:t>граблев</a:t>
            </a:r>
            <a:r>
              <a:rPr lang="ru-RU" sz="4800" b="1" dirty="0" smtClean="0">
                <a:solidFill>
                  <a:srgbClr val="FFC000"/>
                </a:solidFill>
              </a:rPr>
              <a:t> много зуб</a:t>
            </a:r>
            <a:br>
              <a:rPr lang="ru-RU" sz="4800" b="1" dirty="0" smtClean="0">
                <a:solidFill>
                  <a:srgbClr val="FFC000"/>
                </a:solidFill>
              </a:rPr>
            </a:br>
            <a:r>
              <a:rPr lang="ru-RU" sz="4800" b="1" dirty="0" smtClean="0">
                <a:solidFill>
                  <a:srgbClr val="FFC000"/>
                </a:solidFill>
              </a:rPr>
              <a:t>Г) У </a:t>
            </a:r>
            <a:r>
              <a:rPr lang="ru-RU" sz="4800" b="1" dirty="0" err="1" smtClean="0">
                <a:solidFill>
                  <a:srgbClr val="FFC000"/>
                </a:solidFill>
              </a:rPr>
              <a:t>граблев</a:t>
            </a:r>
            <a:r>
              <a:rPr lang="ru-RU" sz="4800" b="1" dirty="0" smtClean="0">
                <a:solidFill>
                  <a:srgbClr val="FFC000"/>
                </a:solidFill>
              </a:rPr>
              <a:t> много зубьев</a:t>
            </a:r>
            <a:endParaRPr lang="ru-RU" sz="4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>6. Замени  букву в слове другой, чтобы получилось новое слово: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/>
            <a:stretch>
              <a:fillRect/>
            </a:stretch>
          </a:blipFill>
        </p:spPr>
        <p:txBody>
          <a:bodyPr>
            <a:normAutofit lnSpcReduction="10000"/>
          </a:bodyPr>
          <a:lstStyle/>
          <a:p>
            <a:r>
              <a:rPr lang="ru-RU" sz="4400" b="1" dirty="0" smtClean="0">
                <a:solidFill>
                  <a:srgbClr val="FFC000"/>
                </a:solidFill>
              </a:rPr>
              <a:t>Мир-   ___________________</a:t>
            </a:r>
          </a:p>
          <a:p>
            <a:r>
              <a:rPr lang="ru-RU" sz="4400" b="1" dirty="0" smtClean="0">
                <a:solidFill>
                  <a:srgbClr val="FFC000"/>
                </a:solidFill>
              </a:rPr>
              <a:t>Мир - ___________________</a:t>
            </a:r>
          </a:p>
          <a:p>
            <a:r>
              <a:rPr lang="ru-RU" sz="4400" b="1" dirty="0" smtClean="0">
                <a:solidFill>
                  <a:srgbClr val="FFC000"/>
                </a:solidFill>
              </a:rPr>
              <a:t>Бак - ____________________</a:t>
            </a:r>
          </a:p>
          <a:p>
            <a:r>
              <a:rPr lang="ru-RU" sz="4400" b="1" dirty="0" smtClean="0">
                <a:solidFill>
                  <a:srgbClr val="FFC000"/>
                </a:solidFill>
              </a:rPr>
              <a:t>Кость - __________________</a:t>
            </a:r>
          </a:p>
          <a:p>
            <a:r>
              <a:rPr lang="ru-RU" sz="4400" b="1" dirty="0" smtClean="0">
                <a:solidFill>
                  <a:srgbClr val="FFC000"/>
                </a:solidFill>
              </a:rPr>
              <a:t>Жир - ___________________</a:t>
            </a:r>
          </a:p>
          <a:p>
            <a:r>
              <a:rPr lang="ru-RU" sz="4400" b="1" dirty="0" smtClean="0">
                <a:solidFill>
                  <a:srgbClr val="FFC000"/>
                </a:solidFill>
              </a:rPr>
              <a:t>Голос - __________________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7. Какое слово нельзя разделить для переноса: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 algn="ctr"/>
            <a:r>
              <a:rPr lang="ru-RU" sz="5400" b="1" dirty="0" smtClean="0">
                <a:solidFill>
                  <a:schemeClr val="bg1"/>
                </a:solidFill>
              </a:rPr>
              <a:t>А) тарелка</a:t>
            </a:r>
            <a:br>
              <a:rPr lang="ru-RU" sz="5400" b="1" dirty="0" smtClean="0">
                <a:solidFill>
                  <a:schemeClr val="bg1"/>
                </a:solidFill>
              </a:rPr>
            </a:br>
            <a:r>
              <a:rPr lang="ru-RU" sz="5400" b="1" dirty="0" smtClean="0">
                <a:solidFill>
                  <a:schemeClr val="bg1"/>
                </a:solidFill>
              </a:rPr>
              <a:t>Б) дверь</a:t>
            </a:r>
            <a:br>
              <a:rPr lang="ru-RU" sz="5400" b="1" dirty="0" smtClean="0">
                <a:solidFill>
                  <a:schemeClr val="bg1"/>
                </a:solidFill>
              </a:rPr>
            </a:br>
            <a:r>
              <a:rPr lang="ru-RU" sz="5400" b="1" dirty="0" smtClean="0">
                <a:solidFill>
                  <a:schemeClr val="bg1"/>
                </a:solidFill>
              </a:rPr>
              <a:t>В) кружка</a:t>
            </a:r>
            <a:br>
              <a:rPr lang="ru-RU" sz="5400" b="1" dirty="0" smtClean="0">
                <a:solidFill>
                  <a:schemeClr val="bg1"/>
                </a:solidFill>
              </a:rPr>
            </a:br>
            <a:r>
              <a:rPr lang="ru-RU" sz="5400" b="1" dirty="0" smtClean="0">
                <a:solidFill>
                  <a:schemeClr val="bg1"/>
                </a:solidFill>
              </a:rPr>
              <a:t>Г) ведро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8. Какое слово правильно разделено для переноса: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ru-RU" sz="6000" b="1" dirty="0" smtClean="0">
                <a:solidFill>
                  <a:schemeClr val="bg1"/>
                </a:solidFill>
              </a:rPr>
              <a:t>А) </a:t>
            </a:r>
            <a:r>
              <a:rPr lang="ru-RU" sz="6000" b="1" dirty="0" err="1" smtClean="0">
                <a:solidFill>
                  <a:schemeClr val="bg1"/>
                </a:solidFill>
              </a:rPr>
              <a:t>о-вцы</a:t>
            </a:r>
            <a:r>
              <a:rPr lang="ru-RU" sz="6000" b="1" dirty="0" smtClean="0">
                <a:solidFill>
                  <a:schemeClr val="bg1"/>
                </a:solidFill>
              </a:rPr>
              <a:t/>
            </a:r>
            <a:br>
              <a:rPr lang="ru-RU" sz="6000" b="1" dirty="0" smtClean="0">
                <a:solidFill>
                  <a:schemeClr val="bg1"/>
                </a:solidFill>
              </a:rPr>
            </a:br>
            <a:r>
              <a:rPr lang="ru-RU" sz="6000" b="1" dirty="0" smtClean="0">
                <a:solidFill>
                  <a:schemeClr val="bg1"/>
                </a:solidFill>
              </a:rPr>
              <a:t>Б) </a:t>
            </a:r>
            <a:r>
              <a:rPr lang="ru-RU" sz="6000" b="1" dirty="0" err="1" smtClean="0">
                <a:solidFill>
                  <a:schemeClr val="bg1"/>
                </a:solidFill>
              </a:rPr>
              <a:t>ут-ки</a:t>
            </a:r>
            <a:r>
              <a:rPr lang="ru-RU" sz="6000" b="1" dirty="0" smtClean="0">
                <a:solidFill>
                  <a:schemeClr val="bg1"/>
                </a:solidFill>
              </a:rPr>
              <a:t/>
            </a:r>
            <a:br>
              <a:rPr lang="ru-RU" sz="6000" b="1" dirty="0" smtClean="0">
                <a:solidFill>
                  <a:schemeClr val="bg1"/>
                </a:solidFill>
              </a:rPr>
            </a:br>
            <a:r>
              <a:rPr lang="ru-RU" sz="6000" b="1" dirty="0" smtClean="0">
                <a:solidFill>
                  <a:schemeClr val="bg1"/>
                </a:solidFill>
              </a:rPr>
              <a:t>В) </a:t>
            </a:r>
            <a:r>
              <a:rPr lang="ru-RU" sz="6000" b="1" dirty="0" err="1" smtClean="0">
                <a:solidFill>
                  <a:schemeClr val="bg1"/>
                </a:solidFill>
              </a:rPr>
              <a:t>ко-нь</a:t>
            </a:r>
            <a:r>
              <a:rPr lang="ru-RU" sz="6000" b="1" dirty="0" smtClean="0">
                <a:solidFill>
                  <a:schemeClr val="bg1"/>
                </a:solidFill>
              </a:rPr>
              <a:t/>
            </a:r>
            <a:br>
              <a:rPr lang="ru-RU" sz="6000" b="1" dirty="0" smtClean="0">
                <a:solidFill>
                  <a:schemeClr val="bg1"/>
                </a:solidFill>
              </a:rPr>
            </a:br>
            <a:r>
              <a:rPr lang="ru-RU" sz="6000" b="1" dirty="0" smtClean="0">
                <a:solidFill>
                  <a:schemeClr val="bg1"/>
                </a:solidFill>
              </a:rPr>
              <a:t>Г) </a:t>
            </a:r>
            <a:r>
              <a:rPr lang="ru-RU" sz="6000" b="1" dirty="0" err="1" smtClean="0">
                <a:solidFill>
                  <a:schemeClr val="bg1"/>
                </a:solidFill>
              </a:rPr>
              <a:t>ше-я</a:t>
            </a:r>
            <a:endParaRPr lang="ru-RU" sz="6000" b="1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  <a:effectLst>
            <a:softEdge rad="635000"/>
          </a:effectLst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>
                <a:solidFill>
                  <a:srgbClr val="FFC000"/>
                </a:solidFill>
              </a:rPr>
              <a:t>Спасибо за внимание!</a:t>
            </a:r>
            <a:endParaRPr lang="ru-RU" sz="36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110</Words>
  <PresentationFormat>Экран (4:3)</PresentationFormat>
  <Paragraphs>23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Игра  ЗВУКИ И БУКВЫ</vt:lpstr>
      <vt:lpstr>1. В каком слове звуков больше, чем букв? </vt:lpstr>
      <vt:lpstr>2. Как правильно сказать «У меня нет….» </vt:lpstr>
      <vt:lpstr>3. В каком слове все согласные глухие? </vt:lpstr>
      <vt:lpstr>4. В каком слове больше всего гласных звуков?</vt:lpstr>
      <vt:lpstr>5. Как правильно сказать: </vt:lpstr>
      <vt:lpstr>6. Замени  букву в слове другой, чтобы получилось новое слово: </vt:lpstr>
      <vt:lpstr>7. Какое слово нельзя разделить для переноса: </vt:lpstr>
      <vt:lpstr>8. Какое слово правильно разделено для переноса: 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9</cp:revision>
  <dcterms:created xsi:type="dcterms:W3CDTF">2019-01-15T17:01:16Z</dcterms:created>
  <dcterms:modified xsi:type="dcterms:W3CDTF">2022-03-09T18:23:00Z</dcterms:modified>
</cp:coreProperties>
</file>